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83" r:id="rId3"/>
    <p:sldId id="284"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5" r:id="rId31"/>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062" autoAdjust="0"/>
    <p:restoredTop sz="86427" autoAdjust="0"/>
  </p:normalViewPr>
  <p:slideViewPr>
    <p:cSldViewPr>
      <p:cViewPr varScale="1">
        <p:scale>
          <a:sx n="74" d="100"/>
          <a:sy n="74" d="100"/>
        </p:scale>
        <p:origin x="-103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x-none"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x-none"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19" name="عنصر نائب للتذييل 18"/>
          <p:cNvSpPr>
            <a:spLocks noGrp="1"/>
          </p:cNvSpPr>
          <p:nvPr>
            <p:ph type="ftr" sz="quarter" idx="11"/>
          </p:nvPr>
        </p:nvSpPr>
        <p:spPr/>
        <p:txBody>
          <a:bodyPr/>
          <a:lstStyle/>
          <a:p>
            <a:endParaRPr lang="x-none"/>
          </a:p>
        </p:txBody>
      </p:sp>
      <p:sp>
        <p:nvSpPr>
          <p:cNvPr id="27" name="عنصر نائب لرقم الشريحة 26"/>
          <p:cNvSpPr>
            <a:spLocks noGrp="1"/>
          </p:cNvSpPr>
          <p:nvPr>
            <p:ph type="sldNum" sz="quarter" idx="12"/>
          </p:nvPr>
        </p:nvSpPr>
        <p:spPr/>
        <p:txBody>
          <a:bodyPr/>
          <a:lstStyle/>
          <a:p>
            <a:fld id="{3AB633A4-A282-40F7-839F-9B6970A94CEC}" type="slidenum">
              <a:rPr lang="x-none" smtClean="0"/>
              <a:pPr/>
              <a:t>‹#›</a:t>
            </a:fld>
            <a:endParaRPr lang="x-none"/>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x-none"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3AB633A4-A282-40F7-839F-9B6970A94CEC}" type="slidenum">
              <a:rPr lang="x-none" smtClean="0"/>
              <a:pPr/>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x-none"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3AB633A4-A282-40F7-839F-9B6970A94CEC}" type="slidenum">
              <a:rPr lang="x-none" smtClean="0"/>
              <a:pPr/>
              <a:t>‹#›</a:t>
            </a:fld>
            <a:endParaRPr lang="x-non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x-none"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x-none"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19" name="عنصر نائب للتذييل 18"/>
          <p:cNvSpPr>
            <a:spLocks noGrp="1"/>
          </p:cNvSpPr>
          <p:nvPr>
            <p:ph type="ftr" sz="quarter" idx="11"/>
          </p:nvPr>
        </p:nvSpPr>
        <p:spPr/>
        <p:txBody>
          <a:bodyPr/>
          <a:lstStyle/>
          <a:p>
            <a:endParaRPr lang="x-none"/>
          </a:p>
        </p:txBody>
      </p:sp>
      <p:sp>
        <p:nvSpPr>
          <p:cNvPr id="27" name="عنصر نائب لرقم الشريحة 26"/>
          <p:cNvSpPr>
            <a:spLocks noGrp="1"/>
          </p:cNvSpPr>
          <p:nvPr>
            <p:ph type="sldNum" sz="quarter" idx="12"/>
          </p:nvPr>
        </p:nvSpPr>
        <p:spPr/>
        <p:txBody>
          <a:bodyPr/>
          <a:lstStyle/>
          <a:p>
            <a:fld id="{3AB633A4-A282-40F7-839F-9B6970A94CEC}" type="slidenum">
              <a:rPr lang="x-none" smtClean="0"/>
              <a:pPr/>
              <a:t>‹#›</a:t>
            </a:fld>
            <a:endParaRPr lang="x-none"/>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x-none"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3AB633A4-A282-40F7-839F-9B6970A94CEC}" type="slidenum">
              <a:rPr lang="x-none" smtClean="0"/>
              <a:pPr/>
              <a:t>‹#›</a:t>
            </a:fld>
            <a:endParaRPr lang="x-non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x-none"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smtClean="0"/>
              <a:t>انقر لتحرير أنماط النص الرئيسي</a:t>
            </a:r>
          </a:p>
        </p:txBody>
      </p:sp>
      <p:sp>
        <p:nvSpPr>
          <p:cNvPr id="4" name="عنصر نائب للتاريخ 3"/>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3AB633A4-A282-40F7-839F-9B6970A94CEC}" type="slidenum">
              <a:rPr lang="x-none" smtClean="0"/>
              <a:pPr/>
              <a:t>‹#›</a:t>
            </a:fld>
            <a:endParaRPr lang="x-none"/>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x-none"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5" name="عنصر نائب للتاريخ 4"/>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3AB633A4-A282-40F7-839F-9B6970A94CEC}" type="slidenum">
              <a:rPr lang="x-none" smtClean="0"/>
              <a:pPr/>
              <a:t>‹#›</a:t>
            </a:fld>
            <a:endParaRPr lang="x-non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x-none"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x-none"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x-none"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7" name="عنصر نائب للتاريخ 6"/>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8" name="عنصر نائب للتذييل 7"/>
          <p:cNvSpPr>
            <a:spLocks noGrp="1"/>
          </p:cNvSpPr>
          <p:nvPr>
            <p:ph type="ftr" sz="quarter" idx="11"/>
          </p:nvPr>
        </p:nvSpPr>
        <p:spPr/>
        <p:txBody>
          <a:bodyPr/>
          <a:lstStyle/>
          <a:p>
            <a:endParaRPr lang="x-none"/>
          </a:p>
        </p:txBody>
      </p:sp>
      <p:sp>
        <p:nvSpPr>
          <p:cNvPr id="9" name="عنصر نائب لرقم الشريحة 8"/>
          <p:cNvSpPr>
            <a:spLocks noGrp="1"/>
          </p:cNvSpPr>
          <p:nvPr>
            <p:ph type="sldNum" sz="quarter" idx="12"/>
          </p:nvPr>
        </p:nvSpPr>
        <p:spPr/>
        <p:txBody>
          <a:bodyPr/>
          <a:lstStyle/>
          <a:p>
            <a:fld id="{3AB633A4-A282-40F7-839F-9B6970A94CEC}" type="slidenum">
              <a:rPr lang="x-none" smtClean="0"/>
              <a:pPr/>
              <a:t>‹#›</a:t>
            </a:fld>
            <a:endParaRPr lang="x-non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x-none"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4" name="عنصر نائب للتذييل 3"/>
          <p:cNvSpPr>
            <a:spLocks noGrp="1"/>
          </p:cNvSpPr>
          <p:nvPr>
            <p:ph type="ftr" sz="quarter" idx="11"/>
          </p:nvPr>
        </p:nvSpPr>
        <p:spPr/>
        <p:txBody>
          <a:bodyPr/>
          <a:lstStyle/>
          <a:p>
            <a:endParaRPr lang="x-none"/>
          </a:p>
        </p:txBody>
      </p:sp>
      <p:sp>
        <p:nvSpPr>
          <p:cNvPr id="5" name="عنصر نائب لرقم الشريحة 4"/>
          <p:cNvSpPr>
            <a:spLocks noGrp="1"/>
          </p:cNvSpPr>
          <p:nvPr>
            <p:ph type="sldNum" sz="quarter" idx="12"/>
          </p:nvPr>
        </p:nvSpPr>
        <p:spPr/>
        <p:txBody>
          <a:bodyPr/>
          <a:lstStyle/>
          <a:p>
            <a:fld id="{3AB633A4-A282-40F7-839F-9B6970A94CEC}" type="slidenum">
              <a:rPr lang="x-none" smtClean="0"/>
              <a:pPr/>
              <a:t>‹#›</a:t>
            </a:fld>
            <a:endParaRPr lang="x-non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3" name="عنصر نائب للتذييل 2"/>
          <p:cNvSpPr>
            <a:spLocks noGrp="1"/>
          </p:cNvSpPr>
          <p:nvPr>
            <p:ph type="ftr" sz="quarter" idx="11"/>
          </p:nvPr>
        </p:nvSpPr>
        <p:spPr/>
        <p:txBody>
          <a:bodyPr/>
          <a:lstStyle/>
          <a:p>
            <a:endParaRPr lang="x-none"/>
          </a:p>
        </p:txBody>
      </p:sp>
      <p:sp>
        <p:nvSpPr>
          <p:cNvPr id="4" name="عنصر نائب لرقم الشريحة 3"/>
          <p:cNvSpPr>
            <a:spLocks noGrp="1"/>
          </p:cNvSpPr>
          <p:nvPr>
            <p:ph type="sldNum" sz="quarter" idx="12"/>
          </p:nvPr>
        </p:nvSpPr>
        <p:spPr/>
        <p:txBody>
          <a:bodyPr/>
          <a:lstStyle/>
          <a:p>
            <a:fld id="{3AB633A4-A282-40F7-839F-9B6970A94CEC}" type="slidenum">
              <a:rPr lang="x-none" smtClean="0"/>
              <a:pPr/>
              <a:t>‹#›</a:t>
            </a:fld>
            <a:endParaRPr lang="x-non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x-none"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x-none"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5" name="عنصر نائب للتاريخ 4"/>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3AB633A4-A282-40F7-839F-9B6970A94CEC}" type="slidenum">
              <a:rPr lang="x-none" smtClean="0"/>
              <a:pPr/>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x-none"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3AB633A4-A282-40F7-839F-9B6970A94CEC}" type="slidenum">
              <a:rPr lang="x-none" smtClean="0"/>
              <a:pPr/>
              <a:t>‹#›</a:t>
            </a:fld>
            <a:endParaRPr lang="x-non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x-none"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x-none" smtClean="0"/>
              <a:t>انقر لتحرير أنماط النص الرئيسي</a:t>
            </a:r>
          </a:p>
        </p:txBody>
      </p:sp>
      <p:sp>
        <p:nvSpPr>
          <p:cNvPr id="5" name="عنصر نائب للتاريخ 4"/>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a:xfrm>
            <a:off x="8077200" y="6356350"/>
            <a:ext cx="609600" cy="365125"/>
          </a:xfrm>
        </p:spPr>
        <p:txBody>
          <a:bodyPr/>
          <a:lstStyle/>
          <a:p>
            <a:fld id="{3AB633A4-A282-40F7-839F-9B6970A94CEC}" type="slidenum">
              <a:rPr lang="x-none" smtClean="0"/>
              <a:pPr/>
              <a:t>‹#›</a:t>
            </a:fld>
            <a:endParaRPr lang="x-none"/>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x-none"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x-none"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3AB633A4-A282-40F7-839F-9B6970A94CEC}" type="slidenum">
              <a:rPr lang="x-none" smtClean="0"/>
              <a:pPr/>
              <a:t>‹#›</a:t>
            </a:fld>
            <a:endParaRPr lang="x-non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x-none"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3AB633A4-A282-40F7-839F-9B6970A94CEC}" type="slidenum">
              <a:rPr lang="x-none" smtClean="0"/>
              <a:pPr/>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x-none"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smtClean="0"/>
              <a:t>انقر لتحرير أنماط النص الرئيسي</a:t>
            </a:r>
          </a:p>
        </p:txBody>
      </p:sp>
      <p:sp>
        <p:nvSpPr>
          <p:cNvPr id="4" name="عنصر نائب للتاريخ 3"/>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3AB633A4-A282-40F7-839F-9B6970A94CEC}" type="slidenum">
              <a:rPr lang="x-none" smtClean="0"/>
              <a:pPr/>
              <a:t>‹#›</a:t>
            </a:fld>
            <a:endParaRPr lang="x-non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x-none"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5" name="عنصر نائب للتاريخ 4"/>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3AB633A4-A282-40F7-839F-9B6970A94CEC}" type="slidenum">
              <a:rPr lang="x-none" smtClean="0"/>
              <a:pPr/>
              <a:t>‹#›</a:t>
            </a:fld>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x-none"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x-none"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x-none"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7" name="عنصر نائب للتاريخ 6"/>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8" name="عنصر نائب للتذييل 7"/>
          <p:cNvSpPr>
            <a:spLocks noGrp="1"/>
          </p:cNvSpPr>
          <p:nvPr>
            <p:ph type="ftr" sz="quarter" idx="11"/>
          </p:nvPr>
        </p:nvSpPr>
        <p:spPr/>
        <p:txBody>
          <a:bodyPr/>
          <a:lstStyle/>
          <a:p>
            <a:endParaRPr lang="x-none"/>
          </a:p>
        </p:txBody>
      </p:sp>
      <p:sp>
        <p:nvSpPr>
          <p:cNvPr id="9" name="عنصر نائب لرقم الشريحة 8"/>
          <p:cNvSpPr>
            <a:spLocks noGrp="1"/>
          </p:cNvSpPr>
          <p:nvPr>
            <p:ph type="sldNum" sz="quarter" idx="12"/>
          </p:nvPr>
        </p:nvSpPr>
        <p:spPr/>
        <p:txBody>
          <a:bodyPr/>
          <a:lstStyle/>
          <a:p>
            <a:fld id="{3AB633A4-A282-40F7-839F-9B6970A94CEC}" type="slidenum">
              <a:rPr lang="x-none" smtClean="0"/>
              <a:pPr/>
              <a:t>‹#›</a:t>
            </a:fld>
            <a:endParaRPr 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x-none"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4" name="عنصر نائب للتذييل 3"/>
          <p:cNvSpPr>
            <a:spLocks noGrp="1"/>
          </p:cNvSpPr>
          <p:nvPr>
            <p:ph type="ftr" sz="quarter" idx="11"/>
          </p:nvPr>
        </p:nvSpPr>
        <p:spPr/>
        <p:txBody>
          <a:bodyPr/>
          <a:lstStyle/>
          <a:p>
            <a:endParaRPr lang="x-none"/>
          </a:p>
        </p:txBody>
      </p:sp>
      <p:sp>
        <p:nvSpPr>
          <p:cNvPr id="5" name="عنصر نائب لرقم الشريحة 4"/>
          <p:cNvSpPr>
            <a:spLocks noGrp="1"/>
          </p:cNvSpPr>
          <p:nvPr>
            <p:ph type="sldNum" sz="quarter" idx="12"/>
          </p:nvPr>
        </p:nvSpPr>
        <p:spPr/>
        <p:txBody>
          <a:bodyPr/>
          <a:lstStyle/>
          <a:p>
            <a:fld id="{3AB633A4-A282-40F7-839F-9B6970A94CEC}" type="slidenum">
              <a:rPr lang="x-none" smtClean="0"/>
              <a:pPr/>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3" name="عنصر نائب للتذييل 2"/>
          <p:cNvSpPr>
            <a:spLocks noGrp="1"/>
          </p:cNvSpPr>
          <p:nvPr>
            <p:ph type="ftr" sz="quarter" idx="11"/>
          </p:nvPr>
        </p:nvSpPr>
        <p:spPr/>
        <p:txBody>
          <a:bodyPr/>
          <a:lstStyle/>
          <a:p>
            <a:endParaRPr lang="x-none"/>
          </a:p>
        </p:txBody>
      </p:sp>
      <p:sp>
        <p:nvSpPr>
          <p:cNvPr id="4" name="عنصر نائب لرقم الشريحة 3"/>
          <p:cNvSpPr>
            <a:spLocks noGrp="1"/>
          </p:cNvSpPr>
          <p:nvPr>
            <p:ph type="sldNum" sz="quarter" idx="12"/>
          </p:nvPr>
        </p:nvSpPr>
        <p:spPr/>
        <p:txBody>
          <a:bodyPr/>
          <a:lstStyle/>
          <a:p>
            <a:fld id="{3AB633A4-A282-40F7-839F-9B6970A94CEC}" type="slidenum">
              <a:rPr lang="x-none" smtClean="0"/>
              <a:pPr/>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x-none"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x-none"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5" name="عنصر نائب للتاريخ 4"/>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3AB633A4-A282-40F7-839F-9B6970A94CEC}" type="slidenum">
              <a:rPr lang="x-none" smtClean="0"/>
              <a:pPr/>
              <a:t>‹#›</a:t>
            </a:fld>
            <a:endParaRPr lang="x-non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x-none"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x-none" smtClean="0"/>
              <a:t>انقر لتحرير أنماط النص الرئيسي</a:t>
            </a:r>
          </a:p>
        </p:txBody>
      </p:sp>
      <p:sp>
        <p:nvSpPr>
          <p:cNvPr id="5" name="عنصر نائب للتاريخ 4"/>
          <p:cNvSpPr>
            <a:spLocks noGrp="1"/>
          </p:cNvSpPr>
          <p:nvPr>
            <p:ph type="dt" sz="half" idx="10"/>
          </p:nvPr>
        </p:nvSpPr>
        <p:spPr/>
        <p:txBody>
          <a:bodyPr/>
          <a:lstStyle/>
          <a:p>
            <a:fld id="{9D7D86C8-EFDE-471D-87F8-1FC08BB8A10E}" type="datetimeFigureOut">
              <a:rPr lang="x-none" smtClean="0"/>
              <a:pPr/>
              <a:t>13/10/2014</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a:xfrm>
            <a:off x="8077200" y="6356350"/>
            <a:ext cx="609600" cy="365125"/>
          </a:xfrm>
        </p:spPr>
        <p:txBody>
          <a:bodyPr/>
          <a:lstStyle/>
          <a:p>
            <a:fld id="{3AB633A4-A282-40F7-839F-9B6970A94CEC}" type="slidenum">
              <a:rPr lang="x-none" smtClean="0"/>
              <a:pPr/>
              <a:t>‹#›</a:t>
            </a:fld>
            <a:endParaRPr lang="x-none"/>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x-none"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x-none"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x-none" smtClean="0"/>
              <a:t>انقر لتحرير أنماط النص الرئيسي</a:t>
            </a:r>
          </a:p>
          <a:p>
            <a:pPr lvl="1" eaLnBrk="1" latinLnBrk="0" hangingPunct="1"/>
            <a:r>
              <a:rPr kumimoji="0" lang="x-none" smtClean="0"/>
              <a:t>المستوى الثاني</a:t>
            </a:r>
          </a:p>
          <a:p>
            <a:pPr lvl="2" eaLnBrk="1" latinLnBrk="0" hangingPunct="1"/>
            <a:r>
              <a:rPr kumimoji="0" lang="x-none" smtClean="0"/>
              <a:t>المستوى الثالث</a:t>
            </a:r>
          </a:p>
          <a:p>
            <a:pPr lvl="3" eaLnBrk="1" latinLnBrk="0" hangingPunct="1"/>
            <a:r>
              <a:rPr kumimoji="0" lang="x-none" smtClean="0"/>
              <a:t>المستوى الرابع</a:t>
            </a:r>
          </a:p>
          <a:p>
            <a:pPr lvl="4" eaLnBrk="1" latinLnBrk="0" hangingPunct="1"/>
            <a:r>
              <a:rPr kumimoji="0" lang="x-none"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D7D86C8-EFDE-471D-87F8-1FC08BB8A10E}" type="datetimeFigureOut">
              <a:rPr lang="x-none" smtClean="0"/>
              <a:pPr/>
              <a:t>13/10/2014</a:t>
            </a:fld>
            <a:endParaRPr lang="x-none"/>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x-none"/>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AB633A4-A282-40F7-839F-9B6970A94CEC}" type="slidenum">
              <a:rPr lang="x-none" smtClean="0"/>
              <a:pPr/>
              <a:t>‹#›</a:t>
            </a:fld>
            <a:endParaRPr lang="x-none"/>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x-none"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x-none" smtClean="0"/>
              <a:t>انقر لتحرير أنماط النص الرئيسي</a:t>
            </a:r>
          </a:p>
          <a:p>
            <a:pPr lvl="1" eaLnBrk="1" latinLnBrk="0" hangingPunct="1"/>
            <a:r>
              <a:rPr kumimoji="0" lang="x-none" smtClean="0"/>
              <a:t>المستوى الثاني</a:t>
            </a:r>
          </a:p>
          <a:p>
            <a:pPr lvl="2" eaLnBrk="1" latinLnBrk="0" hangingPunct="1"/>
            <a:r>
              <a:rPr kumimoji="0" lang="x-none" smtClean="0"/>
              <a:t>المستوى الثالث</a:t>
            </a:r>
          </a:p>
          <a:p>
            <a:pPr lvl="3" eaLnBrk="1" latinLnBrk="0" hangingPunct="1"/>
            <a:r>
              <a:rPr kumimoji="0" lang="x-none" smtClean="0"/>
              <a:t>المستوى الرابع</a:t>
            </a:r>
          </a:p>
          <a:p>
            <a:pPr lvl="4" eaLnBrk="1" latinLnBrk="0" hangingPunct="1"/>
            <a:r>
              <a:rPr kumimoji="0" lang="x-none"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D7D86C8-EFDE-471D-87F8-1FC08BB8A10E}" type="datetimeFigureOut">
              <a:rPr lang="x-none" smtClean="0"/>
              <a:pPr/>
              <a:t>13/10/2014</a:t>
            </a:fld>
            <a:endParaRPr lang="x-none"/>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x-none"/>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AB633A4-A282-40F7-839F-9B6970A94CEC}" type="slidenum">
              <a:rPr lang="x-none" smtClean="0"/>
              <a:pPr/>
              <a:t>‹#›</a:t>
            </a:fld>
            <a:endParaRPr lang="x-none"/>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0.jpe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9.jpeg"/></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عنصر نائب للصورة 6" descr="images (9).jpg"/>
          <p:cNvPicPr>
            <a:picLocks noGrp="1" noChangeAspect="1"/>
          </p:cNvPicPr>
          <p:nvPr>
            <p:ph type="pic" idx="1"/>
          </p:nvPr>
        </p:nvPicPr>
        <p:blipFill>
          <a:blip r:embed="rId2"/>
          <a:srcRect t="7442" b="7442"/>
          <a:stretch>
            <a:fillRect/>
          </a:stretch>
        </p:blipFill>
        <p:spPr>
          <a:xfrm rot="420000">
            <a:off x="3346581" y="1897354"/>
            <a:ext cx="4617720" cy="3931920"/>
          </a:xfrm>
        </p:spPr>
      </p:pic>
      <p:sp>
        <p:nvSpPr>
          <p:cNvPr id="5" name="Rectangle 4"/>
          <p:cNvSpPr/>
          <p:nvPr/>
        </p:nvSpPr>
        <p:spPr>
          <a:xfrm rot="435532">
            <a:off x="3933016" y="1048873"/>
            <a:ext cx="4360489" cy="923330"/>
          </a:xfrm>
          <a:prstGeom prst="rect">
            <a:avLst/>
          </a:prstGeom>
          <a:noFill/>
        </p:spPr>
        <p:txBody>
          <a:bodyPr wrap="none" lIns="91440" tIns="45720" rIns="91440" bIns="45720">
            <a:spAutoFit/>
          </a:bodyPr>
          <a:lstStyle/>
          <a:p>
            <a:pPr algn="ctr"/>
            <a:r>
              <a:rPr lang="en-US" sz="5400" b="1" dirty="0" smtClean="0">
                <a:ln w="10541" cmpd="sng">
                  <a:solidFill>
                    <a:srgbClr val="FF0000"/>
                  </a:solidFill>
                  <a:prstDash val="solid"/>
                </a:ln>
                <a:solidFill>
                  <a:srgbClr val="FF0000"/>
                </a:solidFill>
                <a:effectLst>
                  <a:outerShdw blurRad="38100" dist="38100" dir="2700000" algn="tl">
                    <a:srgbClr val="000000">
                      <a:alpha val="43137"/>
                    </a:srgbClr>
                  </a:outerShdw>
                </a:effectLst>
                <a:latin typeface="Calibri" panose="020F0502020204030204" pitchFamily="34" charset="0"/>
              </a:rPr>
              <a:t>Blood samples</a:t>
            </a:r>
            <a:endParaRPr lang="en-US" sz="5400" b="1" dirty="0">
              <a:ln w="10541" cmpd="sng">
                <a:solidFill>
                  <a:srgbClr val="FF0000"/>
                </a:solidFill>
                <a:prstDash val="solid"/>
              </a:ln>
              <a:solidFill>
                <a:srgbClr val="FF0000"/>
              </a:solidFill>
              <a:effectLst>
                <a:outerShdw blurRad="38100" dist="38100" dir="2700000" algn="tl">
                  <a:srgbClr val="000000">
                    <a:alpha val="43137"/>
                  </a:srgbClr>
                </a:outerShdw>
              </a:effectLst>
              <a:latin typeface="Calibri" panose="020F0502020204030204" pitchFamily="34" charset="0"/>
            </a:endParaRPr>
          </a:p>
        </p:txBody>
      </p:sp>
      <p:sp>
        <p:nvSpPr>
          <p:cNvPr id="8" name="عنوان 3"/>
          <p:cNvSpPr>
            <a:spLocks noGrp="1"/>
          </p:cNvSpPr>
          <p:nvPr>
            <p:ph type="title"/>
          </p:nvPr>
        </p:nvSpPr>
        <p:spPr>
          <a:xfrm>
            <a:off x="609600" y="1196752"/>
            <a:ext cx="2212848" cy="3070218"/>
          </a:xfrm>
        </p:spPr>
        <p:txBody>
          <a:bodyPr>
            <a:normAutofit/>
          </a:bodyPr>
          <a:lstStyle/>
          <a:p>
            <a:pPr algn="ctr"/>
            <a:r>
              <a:rPr lang="en-US" sz="4800" dirty="0" smtClean="0">
                <a:effectLst>
                  <a:outerShdw blurRad="38100" dist="38100" dir="2700000" algn="tl">
                    <a:srgbClr val="000000">
                      <a:alpha val="43137"/>
                    </a:srgbClr>
                  </a:outerShdw>
                </a:effectLst>
                <a:latin typeface="Calibri" panose="020F0502020204030204" pitchFamily="34" charset="0"/>
              </a:rPr>
              <a:t>LAB 304</a:t>
            </a:r>
            <a:br>
              <a:rPr lang="en-US" sz="4800" dirty="0" smtClean="0">
                <a:effectLst>
                  <a:outerShdw blurRad="38100" dist="38100" dir="2700000" algn="tl">
                    <a:srgbClr val="000000">
                      <a:alpha val="43137"/>
                    </a:srgbClr>
                  </a:outerShdw>
                </a:effectLst>
                <a:latin typeface="Calibri" panose="020F0502020204030204" pitchFamily="34" charset="0"/>
              </a:rPr>
            </a:br>
            <a:r>
              <a:rPr lang="en-US" sz="4800" dirty="0" smtClean="0">
                <a:effectLst>
                  <a:outerShdw blurRad="38100" dist="38100" dir="2700000" algn="tl">
                    <a:srgbClr val="000000">
                      <a:alpha val="43137"/>
                    </a:srgbClr>
                  </a:outerShdw>
                </a:effectLst>
                <a:latin typeface="Calibri" panose="020F0502020204030204" pitchFamily="34" charset="0"/>
              </a:rPr>
              <a:t/>
            </a:r>
            <a:br>
              <a:rPr lang="en-US" sz="4800" dirty="0" smtClean="0">
                <a:effectLst>
                  <a:outerShdw blurRad="38100" dist="38100" dir="2700000" algn="tl">
                    <a:srgbClr val="000000">
                      <a:alpha val="43137"/>
                    </a:srgbClr>
                  </a:outerShdw>
                </a:effectLst>
                <a:latin typeface="Calibri" panose="020F0502020204030204" pitchFamily="34" charset="0"/>
              </a:rPr>
            </a:br>
            <a:r>
              <a:rPr lang="en-US" sz="4800" dirty="0">
                <a:effectLst>
                  <a:outerShdw blurRad="38100" dist="38100" dir="2700000" algn="tl">
                    <a:srgbClr val="000000">
                      <a:alpha val="43137"/>
                    </a:srgbClr>
                  </a:outerShdw>
                </a:effectLst>
                <a:latin typeface="Calibri" panose="020F0502020204030204" pitchFamily="34" charset="0"/>
              </a:rPr>
              <a:t/>
            </a:r>
            <a:br>
              <a:rPr lang="en-US" sz="4800" dirty="0">
                <a:effectLst>
                  <a:outerShdw blurRad="38100" dist="38100" dir="2700000" algn="tl">
                    <a:srgbClr val="000000">
                      <a:alpha val="43137"/>
                    </a:srgbClr>
                  </a:outerShdw>
                </a:effectLst>
                <a:latin typeface="Calibri" panose="020F0502020204030204" pitchFamily="34" charset="0"/>
              </a:rPr>
            </a:br>
            <a:r>
              <a:rPr lang="en-US" sz="3600" dirty="0">
                <a:solidFill>
                  <a:srgbClr val="C00000"/>
                </a:solidFill>
                <a:effectLst>
                  <a:outerShdw blurRad="38100" dist="38100" dir="2700000" algn="tl">
                    <a:srgbClr val="000000">
                      <a:alpha val="43137"/>
                    </a:srgbClr>
                  </a:outerShdw>
                </a:effectLst>
                <a:latin typeface="Calibri" panose="020F0502020204030204" pitchFamily="34" charset="0"/>
              </a:rPr>
              <a:t>Lecture \ </a:t>
            </a:r>
            <a:r>
              <a:rPr lang="en-US" sz="3600" dirty="0" smtClean="0">
                <a:solidFill>
                  <a:srgbClr val="C00000"/>
                </a:solidFill>
                <a:effectLst>
                  <a:outerShdw blurRad="38100" dist="38100" dir="2700000" algn="tl">
                    <a:srgbClr val="000000">
                      <a:alpha val="43137"/>
                    </a:srgbClr>
                  </a:outerShdw>
                </a:effectLst>
                <a:latin typeface="Calibri" panose="020F0502020204030204" pitchFamily="34" charset="0"/>
              </a:rPr>
              <a:t>3</a:t>
            </a:r>
            <a:endParaRPr lang="ar-SA" sz="3600"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buNone/>
            </a:pPr>
            <a:r>
              <a:rPr lang="en-US" dirty="0" smtClean="0">
                <a:latin typeface="Calibri" panose="020F0502020204030204" pitchFamily="34" charset="0"/>
              </a:rPr>
              <a:t>4- Using the index finger, feel for a suitable vein, selecting a sufficiently large straight vein that does not roll and with a direction that can be felt.</a:t>
            </a:r>
            <a:endParaRPr lang="x-none" dirty="0" smtClean="0">
              <a:latin typeface="Calibri" panose="020F0502020204030204" pitchFamily="34" charset="0"/>
            </a:endParaRPr>
          </a:p>
          <a:p>
            <a:pPr algn="l" rtl="0">
              <a:buNone/>
            </a:pPr>
            <a:endParaRPr lang="x-none" dirty="0">
              <a:latin typeface="Calibri" panose="020F0502020204030204" pitchFamily="34" charset="0"/>
            </a:endParaRPr>
          </a:p>
        </p:txBody>
      </p:sp>
      <p:pic>
        <p:nvPicPr>
          <p:cNvPr id="4" name="صورة 3" descr="images (15).jpg"/>
          <p:cNvPicPr>
            <a:picLocks noChangeAspect="1"/>
          </p:cNvPicPr>
          <p:nvPr/>
        </p:nvPicPr>
        <p:blipFill>
          <a:blip r:embed="rId2"/>
          <a:stretch>
            <a:fillRect/>
          </a:stretch>
        </p:blipFill>
        <p:spPr>
          <a:xfrm>
            <a:off x="5000628" y="3643314"/>
            <a:ext cx="3143272" cy="2928958"/>
          </a:xfrm>
          <a:prstGeom prst="rect">
            <a:avLst/>
          </a:prstGeom>
        </p:spPr>
      </p:pic>
      <p:pic>
        <p:nvPicPr>
          <p:cNvPr id="5" name="صورة 4" descr="images (17).jpg"/>
          <p:cNvPicPr>
            <a:picLocks noChangeAspect="1"/>
          </p:cNvPicPr>
          <p:nvPr/>
        </p:nvPicPr>
        <p:blipFill>
          <a:blip r:embed="rId3"/>
          <a:stretch>
            <a:fillRect/>
          </a:stretch>
        </p:blipFill>
        <p:spPr>
          <a:xfrm>
            <a:off x="1285852" y="3643314"/>
            <a:ext cx="3109916" cy="2857520"/>
          </a:xfrm>
          <a:prstGeom prst="rect">
            <a:avLst/>
          </a:prstGeom>
        </p:spPr>
      </p:pic>
      <p:sp>
        <p:nvSpPr>
          <p:cNvPr id="7" name="عنوان 1"/>
          <p:cNvSpPr>
            <a:spLocks noGrp="1"/>
          </p:cNvSpPr>
          <p:nvPr>
            <p:ph type="title"/>
          </p:nvPr>
        </p:nvSpPr>
        <p:spPr>
          <a:xfrm>
            <a:off x="457200" y="704088"/>
            <a:ext cx="8229600" cy="1143000"/>
          </a:xfrm>
        </p:spPr>
        <p:txBody>
          <a:bodyPr>
            <a:normAutofit/>
          </a:bodyPr>
          <a:lstStyle/>
          <a:p>
            <a:pPr algn="ctr"/>
            <a:r>
              <a:rPr lang="en-US" sz="4400" strike="dblStrike" dirty="0" smtClean="0">
                <a:effectLst>
                  <a:outerShdw blurRad="38100" dist="38100" dir="2700000" algn="tl">
                    <a:srgbClr val="000000">
                      <a:alpha val="43137"/>
                    </a:srgbClr>
                  </a:outerShdw>
                </a:effectLst>
                <a:latin typeface="Calibri" panose="020F0502020204030204" pitchFamily="34" charset="0"/>
              </a:rPr>
              <a:t>Procedure of blood collection</a:t>
            </a:r>
            <a:endParaRPr lang="x-none" sz="4400" strike="dblStrike"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vene04.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buNone/>
            </a:pPr>
            <a:r>
              <a:rPr lang="en-US" dirty="0" smtClean="0">
                <a:latin typeface="Calibri" panose="020F0502020204030204" pitchFamily="34" charset="0"/>
              </a:rPr>
              <a:t>5- Cleanse the puncture site with 70% ethanol and allow to dry. Do not re-touch the cleansed area.</a:t>
            </a:r>
          </a:p>
          <a:p>
            <a:pPr algn="l" rtl="0">
              <a:buNone/>
            </a:pPr>
            <a:endParaRPr lang="x-none" dirty="0">
              <a:latin typeface="Calibri" panose="020F0502020204030204" pitchFamily="34" charset="0"/>
            </a:endParaRPr>
          </a:p>
        </p:txBody>
      </p:sp>
      <p:pic>
        <p:nvPicPr>
          <p:cNvPr id="4" name="صورة 3" descr="تنزيل (6).jpg"/>
          <p:cNvPicPr>
            <a:picLocks noChangeAspect="1"/>
          </p:cNvPicPr>
          <p:nvPr/>
        </p:nvPicPr>
        <p:blipFill>
          <a:blip r:embed="rId2">
            <a:lum bright="12000" contrast="17000"/>
          </a:blip>
          <a:srcRect t="22800" r="6182" b="34534"/>
          <a:stretch>
            <a:fillRect/>
          </a:stretch>
        </p:blipFill>
        <p:spPr>
          <a:xfrm>
            <a:off x="1828800" y="3429000"/>
            <a:ext cx="5529282" cy="2286000"/>
          </a:xfrm>
          <a:prstGeom prst="rect">
            <a:avLst/>
          </a:prstGeom>
        </p:spPr>
      </p:pic>
      <p:sp>
        <p:nvSpPr>
          <p:cNvPr id="6" name="عنوان 1"/>
          <p:cNvSpPr>
            <a:spLocks noGrp="1"/>
          </p:cNvSpPr>
          <p:nvPr>
            <p:ph type="title"/>
          </p:nvPr>
        </p:nvSpPr>
        <p:spPr>
          <a:xfrm>
            <a:off x="457200" y="704088"/>
            <a:ext cx="8229600" cy="1143000"/>
          </a:xfrm>
        </p:spPr>
        <p:txBody>
          <a:bodyPr>
            <a:normAutofit/>
          </a:bodyPr>
          <a:lstStyle/>
          <a:p>
            <a:pPr algn="ctr"/>
            <a:r>
              <a:rPr lang="en-US" sz="4400" strike="dblStrike" dirty="0" smtClean="0">
                <a:effectLst>
                  <a:outerShdw blurRad="38100" dist="38100" dir="2700000" algn="tl">
                    <a:srgbClr val="000000">
                      <a:alpha val="43137"/>
                    </a:srgbClr>
                  </a:outerShdw>
                </a:effectLst>
                <a:latin typeface="Calibri" panose="020F0502020204030204" pitchFamily="34" charset="0"/>
              </a:rPr>
              <a:t>Procedure of blood collection</a:t>
            </a:r>
            <a:endParaRPr lang="x-none" sz="4400" strike="dblStrike"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buNone/>
            </a:pPr>
            <a:r>
              <a:rPr lang="en-US" dirty="0" smtClean="0">
                <a:latin typeface="Calibri" panose="020F0502020204030204" pitchFamily="34" charset="0"/>
              </a:rPr>
              <a:t>6- With the thumb of the left hand holding down the skin below the puncture site .</a:t>
            </a:r>
          </a:p>
          <a:p>
            <a:pPr algn="l" rtl="0">
              <a:buNone/>
            </a:pPr>
            <a:r>
              <a:rPr lang="en-US" dirty="0" smtClean="0">
                <a:latin typeface="Calibri" panose="020F0502020204030204" pitchFamily="34" charset="0"/>
              </a:rPr>
              <a:t>7- make the venipuncture with the bevel of the needle of syringe directed upwards in the line of the vein.</a:t>
            </a:r>
          </a:p>
          <a:p>
            <a:pPr algn="l" rtl="0">
              <a:buNone/>
            </a:pPr>
            <a:endParaRPr lang="x-none" dirty="0">
              <a:latin typeface="Calibri" panose="020F0502020204030204" pitchFamily="34" charset="0"/>
            </a:endParaRPr>
          </a:p>
        </p:txBody>
      </p:sp>
      <p:pic>
        <p:nvPicPr>
          <p:cNvPr id="4" name="صورة 3" descr="images (18).jpg"/>
          <p:cNvPicPr>
            <a:picLocks noChangeAspect="1"/>
          </p:cNvPicPr>
          <p:nvPr/>
        </p:nvPicPr>
        <p:blipFill>
          <a:blip r:embed="rId2"/>
          <a:stretch>
            <a:fillRect/>
          </a:stretch>
        </p:blipFill>
        <p:spPr>
          <a:xfrm>
            <a:off x="2643174" y="3643314"/>
            <a:ext cx="3714776" cy="3071834"/>
          </a:xfrm>
          <a:prstGeom prst="rect">
            <a:avLst/>
          </a:prstGeom>
        </p:spPr>
      </p:pic>
      <p:sp>
        <p:nvSpPr>
          <p:cNvPr id="6" name="عنوان 1"/>
          <p:cNvSpPr>
            <a:spLocks noGrp="1"/>
          </p:cNvSpPr>
          <p:nvPr>
            <p:ph type="title"/>
          </p:nvPr>
        </p:nvSpPr>
        <p:spPr>
          <a:xfrm>
            <a:off x="457200" y="704088"/>
            <a:ext cx="8229600" cy="1143000"/>
          </a:xfrm>
        </p:spPr>
        <p:txBody>
          <a:bodyPr>
            <a:normAutofit/>
          </a:bodyPr>
          <a:lstStyle/>
          <a:p>
            <a:pPr algn="ctr"/>
            <a:r>
              <a:rPr lang="en-US" sz="4400" strike="dblStrike" dirty="0" smtClean="0">
                <a:effectLst>
                  <a:outerShdw blurRad="38100" dist="38100" dir="2700000" algn="tl">
                    <a:srgbClr val="000000">
                      <a:alpha val="43137"/>
                    </a:srgbClr>
                  </a:outerShdw>
                </a:effectLst>
                <a:latin typeface="Calibri" panose="020F0502020204030204" pitchFamily="34" charset="0"/>
              </a:rPr>
              <a:t>Procedure of blood collection</a:t>
            </a:r>
            <a:endParaRPr lang="x-none" sz="4400" strike="dblStrike"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buNone/>
            </a:pPr>
            <a:r>
              <a:rPr lang="en-US" dirty="0" smtClean="0">
                <a:latin typeface="Calibri" panose="020F0502020204030204" pitchFamily="34" charset="0"/>
              </a:rPr>
              <a:t>8- steadily withdraw the plunger of the syringe at the speed it is taking the vein to fill. Avoid moving the needle in the vein.</a:t>
            </a:r>
          </a:p>
          <a:p>
            <a:pPr algn="l" rtl="0">
              <a:buFont typeface="Arial" pitchFamily="34" charset="0"/>
              <a:buChar char="•"/>
            </a:pPr>
            <a:r>
              <a:rPr lang="en-US" dirty="0" smtClean="0">
                <a:latin typeface="Calibri" panose="020F0502020204030204" pitchFamily="34" charset="0"/>
              </a:rPr>
              <a:t>NB-If the plunger is withdrawn too quickly this can cause hemolysis of the blood and the collapse of a small vein.</a:t>
            </a:r>
          </a:p>
          <a:p>
            <a:pPr algn="l" rtl="0">
              <a:buNone/>
            </a:pPr>
            <a:endParaRPr lang="en-US" dirty="0" smtClean="0">
              <a:latin typeface="Calibri" panose="020F0502020204030204" pitchFamily="34" charset="0"/>
            </a:endParaRPr>
          </a:p>
          <a:p>
            <a:pPr algn="l" rtl="0">
              <a:buNone/>
            </a:pPr>
            <a:endParaRPr lang="en-US" dirty="0" smtClean="0">
              <a:latin typeface="Calibri" panose="020F0502020204030204" pitchFamily="34" charset="0"/>
            </a:endParaRPr>
          </a:p>
          <a:p>
            <a:pPr algn="l" rtl="0">
              <a:buNone/>
            </a:pPr>
            <a:endParaRPr lang="x-none" dirty="0">
              <a:latin typeface="Calibri" panose="020F0502020204030204" pitchFamily="34" charset="0"/>
            </a:endParaRPr>
          </a:p>
        </p:txBody>
      </p:sp>
      <p:pic>
        <p:nvPicPr>
          <p:cNvPr id="4" name="صورة 3" descr="تنزيل (7).jpg"/>
          <p:cNvPicPr>
            <a:picLocks noChangeAspect="1"/>
          </p:cNvPicPr>
          <p:nvPr/>
        </p:nvPicPr>
        <p:blipFill>
          <a:blip r:embed="rId2"/>
          <a:stretch>
            <a:fillRect/>
          </a:stretch>
        </p:blipFill>
        <p:spPr>
          <a:xfrm>
            <a:off x="3643306" y="4071942"/>
            <a:ext cx="3857652" cy="2786059"/>
          </a:xfrm>
          <a:prstGeom prst="rect">
            <a:avLst/>
          </a:prstGeom>
        </p:spPr>
      </p:pic>
      <p:sp>
        <p:nvSpPr>
          <p:cNvPr id="6" name="عنوان 1"/>
          <p:cNvSpPr>
            <a:spLocks noGrp="1"/>
          </p:cNvSpPr>
          <p:nvPr>
            <p:ph type="title"/>
          </p:nvPr>
        </p:nvSpPr>
        <p:spPr>
          <a:xfrm>
            <a:off x="457200" y="704088"/>
            <a:ext cx="8229600" cy="1143000"/>
          </a:xfrm>
        </p:spPr>
        <p:txBody>
          <a:bodyPr>
            <a:normAutofit/>
          </a:bodyPr>
          <a:lstStyle/>
          <a:p>
            <a:pPr algn="ctr"/>
            <a:r>
              <a:rPr lang="en-US" sz="4400" strike="dblStrike" dirty="0" smtClean="0">
                <a:effectLst>
                  <a:outerShdw blurRad="38100" dist="38100" dir="2700000" algn="tl">
                    <a:srgbClr val="000000">
                      <a:alpha val="43137"/>
                    </a:srgbClr>
                  </a:outerShdw>
                </a:effectLst>
                <a:latin typeface="Calibri" panose="020F0502020204030204" pitchFamily="34" charset="0"/>
              </a:rPr>
              <a:t>Procedure of blood collection</a:t>
            </a:r>
            <a:endParaRPr lang="x-none" sz="4400" strike="dblStrike"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274320" lvl="3" indent="-274320" algn="l" rtl="0">
              <a:buSzPct val="95000"/>
              <a:buNone/>
            </a:pPr>
            <a:r>
              <a:rPr lang="en-US" sz="2600" dirty="0" smtClean="0">
                <a:latin typeface="Calibri" panose="020F0502020204030204" pitchFamily="34" charset="0"/>
              </a:rPr>
              <a:t>9- When sufficient blood has been collected, release the tourniquet and instruct the patient to open his or her fist. Remove the needle and immediately press on the puncture site with a piece of dry cotton wool. Remove the tourniquet completely. Instruct the patient to continue pressing on the puncture site until the bleeding has stopped. </a:t>
            </a:r>
          </a:p>
          <a:p>
            <a:pPr algn="l" rtl="0">
              <a:buNone/>
            </a:pPr>
            <a:endParaRPr lang="x-none" dirty="0">
              <a:latin typeface="Calibri" panose="020F0502020204030204" pitchFamily="34" charset="0"/>
            </a:endParaRPr>
          </a:p>
        </p:txBody>
      </p:sp>
      <p:sp>
        <p:nvSpPr>
          <p:cNvPr id="5" name="عنوان 1"/>
          <p:cNvSpPr>
            <a:spLocks noGrp="1"/>
          </p:cNvSpPr>
          <p:nvPr>
            <p:ph type="title"/>
          </p:nvPr>
        </p:nvSpPr>
        <p:spPr>
          <a:xfrm>
            <a:off x="457200" y="704088"/>
            <a:ext cx="8229600" cy="1143000"/>
          </a:xfrm>
        </p:spPr>
        <p:txBody>
          <a:bodyPr>
            <a:normAutofit/>
          </a:bodyPr>
          <a:lstStyle/>
          <a:p>
            <a:pPr algn="ctr"/>
            <a:r>
              <a:rPr lang="en-US" sz="4400" strike="dblStrike" dirty="0" smtClean="0">
                <a:effectLst>
                  <a:outerShdw blurRad="38100" dist="38100" dir="2700000" algn="tl">
                    <a:srgbClr val="000000">
                      <a:alpha val="43137"/>
                    </a:srgbClr>
                  </a:outerShdw>
                </a:effectLst>
                <a:latin typeface="Calibri" panose="020F0502020204030204" pitchFamily="34" charset="0"/>
              </a:rPr>
              <a:t>Procedure of blood collection</a:t>
            </a:r>
            <a:endParaRPr lang="x-none" sz="4400" strike="dblStrike"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buNone/>
            </a:pPr>
            <a:r>
              <a:rPr lang="en-US" dirty="0" smtClean="0">
                <a:latin typeface="Calibri" panose="020F0502020204030204" pitchFamily="34" charset="0"/>
              </a:rPr>
              <a:t>10- remove the needle from the syringe, discard the needle in sharp waste container safely and carefully fill the vacutainer tube(s) with the required volume of blood .</a:t>
            </a:r>
          </a:p>
          <a:p>
            <a:pPr algn="l" rtl="0">
              <a:buFont typeface="Arial" pitchFamily="34" charset="0"/>
              <a:buChar char="•"/>
            </a:pPr>
            <a:r>
              <a:rPr lang="en-US" dirty="0" smtClean="0">
                <a:solidFill>
                  <a:srgbClr val="FF0000"/>
                </a:solidFill>
                <a:latin typeface="Calibri" panose="020F0502020204030204" pitchFamily="34" charset="0"/>
              </a:rPr>
              <a:t>Do not attempt to re-sheath the needle as this can result in </a:t>
            </a:r>
            <a:r>
              <a:rPr lang="en-US" sz="2800" dirty="0" smtClean="0">
                <a:solidFill>
                  <a:srgbClr val="FF0000"/>
                </a:solidFill>
                <a:latin typeface="Calibri" panose="020F0502020204030204" pitchFamily="34" charset="0"/>
              </a:rPr>
              <a:t>needle-stick injury. </a:t>
            </a:r>
          </a:p>
          <a:p>
            <a:pPr algn="l" rtl="0">
              <a:buFont typeface="Arial" pitchFamily="34" charset="0"/>
              <a:buChar char="•"/>
            </a:pPr>
            <a:r>
              <a:rPr lang="en-US" sz="2800" i="1" dirty="0" smtClean="0">
                <a:solidFill>
                  <a:srgbClr val="FF0000"/>
                </a:solidFill>
                <a:latin typeface="Calibri" panose="020F0502020204030204" pitchFamily="34" charset="0"/>
              </a:rPr>
              <a:t>Important</a:t>
            </a:r>
            <a:r>
              <a:rPr lang="en-US" sz="2800" dirty="0" smtClean="0">
                <a:solidFill>
                  <a:srgbClr val="FF0000"/>
                </a:solidFill>
                <a:latin typeface="Calibri" panose="020F0502020204030204" pitchFamily="34" charset="0"/>
              </a:rPr>
              <a:t>: Do not fill a container with the needle attached to the syringe. Forcing the blood through the needle can cause hemolysis .</a:t>
            </a:r>
          </a:p>
          <a:p>
            <a:pPr algn="l" rtl="0">
              <a:buNone/>
            </a:pPr>
            <a:endParaRPr lang="x-none" dirty="0">
              <a:latin typeface="Calibri" panose="020F0502020204030204" pitchFamily="34" charset="0"/>
            </a:endParaRPr>
          </a:p>
        </p:txBody>
      </p:sp>
      <p:sp>
        <p:nvSpPr>
          <p:cNvPr id="5" name="عنوان 1"/>
          <p:cNvSpPr>
            <a:spLocks noGrp="1"/>
          </p:cNvSpPr>
          <p:nvPr>
            <p:ph type="title"/>
          </p:nvPr>
        </p:nvSpPr>
        <p:spPr>
          <a:xfrm>
            <a:off x="457200" y="704088"/>
            <a:ext cx="8229600" cy="1143000"/>
          </a:xfrm>
        </p:spPr>
        <p:txBody>
          <a:bodyPr>
            <a:normAutofit/>
          </a:bodyPr>
          <a:lstStyle/>
          <a:p>
            <a:pPr algn="ctr"/>
            <a:r>
              <a:rPr lang="en-US" sz="4400" strike="dblStrike" dirty="0" smtClean="0">
                <a:effectLst>
                  <a:outerShdw blurRad="38100" dist="38100" dir="2700000" algn="tl">
                    <a:srgbClr val="000000">
                      <a:alpha val="43137"/>
                    </a:srgbClr>
                  </a:outerShdw>
                </a:effectLst>
                <a:latin typeface="Calibri" panose="020F0502020204030204" pitchFamily="34" charset="0"/>
              </a:rPr>
              <a:t>Procedure of blood collection</a:t>
            </a:r>
            <a:endParaRPr lang="x-none" sz="4400" strike="dblStrike"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buNone/>
            </a:pPr>
            <a:r>
              <a:rPr lang="en-US" dirty="0" smtClean="0">
                <a:solidFill>
                  <a:srgbClr val="FF0000"/>
                </a:solidFill>
                <a:latin typeface="Calibri" panose="020F0502020204030204" pitchFamily="34" charset="0"/>
              </a:rPr>
              <a:t>11- Mix immediately the blood in an EDTA, Heparin or citrate (anticoagulated) container.</a:t>
            </a:r>
          </a:p>
        </p:txBody>
      </p:sp>
      <p:pic>
        <p:nvPicPr>
          <p:cNvPr id="6" name="صورة 5" descr="images (21).jpg"/>
          <p:cNvPicPr>
            <a:picLocks noChangeAspect="1"/>
          </p:cNvPicPr>
          <p:nvPr/>
        </p:nvPicPr>
        <p:blipFill>
          <a:blip r:embed="rId2"/>
          <a:stretch>
            <a:fillRect/>
          </a:stretch>
        </p:blipFill>
        <p:spPr>
          <a:xfrm>
            <a:off x="3500430" y="2714620"/>
            <a:ext cx="2209800" cy="2714644"/>
          </a:xfrm>
          <a:prstGeom prst="rect">
            <a:avLst/>
          </a:prstGeom>
        </p:spPr>
      </p:pic>
      <p:pic>
        <p:nvPicPr>
          <p:cNvPr id="7" name="صورة 6" descr="images (22).jpg"/>
          <p:cNvPicPr>
            <a:picLocks noChangeAspect="1"/>
          </p:cNvPicPr>
          <p:nvPr/>
        </p:nvPicPr>
        <p:blipFill>
          <a:blip r:embed="rId3"/>
          <a:stretch>
            <a:fillRect/>
          </a:stretch>
        </p:blipFill>
        <p:spPr>
          <a:xfrm>
            <a:off x="571472" y="3857628"/>
            <a:ext cx="1857375" cy="2457450"/>
          </a:xfrm>
          <a:prstGeom prst="rect">
            <a:avLst/>
          </a:prstGeom>
        </p:spPr>
      </p:pic>
      <p:pic>
        <p:nvPicPr>
          <p:cNvPr id="8" name="صورة 7" descr="images (19).jpg"/>
          <p:cNvPicPr>
            <a:picLocks noChangeAspect="1"/>
          </p:cNvPicPr>
          <p:nvPr/>
        </p:nvPicPr>
        <p:blipFill>
          <a:blip r:embed="rId4"/>
          <a:stretch>
            <a:fillRect/>
          </a:stretch>
        </p:blipFill>
        <p:spPr>
          <a:xfrm>
            <a:off x="6429388" y="3571876"/>
            <a:ext cx="2295525" cy="2776543"/>
          </a:xfrm>
          <a:prstGeom prst="rect">
            <a:avLst/>
          </a:prstGeom>
        </p:spPr>
      </p:pic>
      <p:sp>
        <p:nvSpPr>
          <p:cNvPr id="9" name="عنوان 1"/>
          <p:cNvSpPr>
            <a:spLocks noGrp="1"/>
          </p:cNvSpPr>
          <p:nvPr>
            <p:ph type="title"/>
          </p:nvPr>
        </p:nvSpPr>
        <p:spPr>
          <a:xfrm>
            <a:off x="457200" y="704088"/>
            <a:ext cx="8229600" cy="1143000"/>
          </a:xfrm>
        </p:spPr>
        <p:txBody>
          <a:bodyPr>
            <a:normAutofit/>
          </a:bodyPr>
          <a:lstStyle/>
          <a:p>
            <a:pPr algn="ctr"/>
            <a:r>
              <a:rPr lang="en-US" sz="4400" strike="dblStrike" dirty="0" smtClean="0">
                <a:effectLst>
                  <a:outerShdw blurRad="38100" dist="38100" dir="2700000" algn="tl">
                    <a:srgbClr val="000000">
                      <a:alpha val="43137"/>
                    </a:srgbClr>
                  </a:outerShdw>
                </a:effectLst>
                <a:latin typeface="Calibri" panose="020F0502020204030204" pitchFamily="34" charset="0"/>
              </a:rPr>
              <a:t>Procedure of blood collection</a:t>
            </a:r>
            <a:endParaRPr lang="x-none" sz="4400" strike="dblStrike"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buNone/>
            </a:pPr>
            <a:r>
              <a:rPr lang="en-US" dirty="0" smtClean="0">
                <a:latin typeface="Calibri" panose="020F0502020204030204" pitchFamily="34" charset="0"/>
              </a:rPr>
              <a:t>12- Check that bleeding from the venipuncture site has stopped. Cover the area with a small dressing. Putting adhesive tape is subjective- if a patient has lot of hair then it is better to keep it pressed for 5 min &amp; check for any bleeding.</a:t>
            </a:r>
            <a:endParaRPr lang="x-none" dirty="0" smtClean="0">
              <a:latin typeface="Calibri" panose="020F0502020204030204" pitchFamily="34" charset="0"/>
            </a:endParaRPr>
          </a:p>
          <a:p>
            <a:pPr algn="l" rtl="0">
              <a:buNone/>
            </a:pPr>
            <a:endParaRPr lang="x-none" dirty="0">
              <a:latin typeface="Calibri" panose="020F0502020204030204" pitchFamily="34" charset="0"/>
            </a:endParaRPr>
          </a:p>
        </p:txBody>
      </p:sp>
      <p:pic>
        <p:nvPicPr>
          <p:cNvPr id="4" name="صورة 3" descr="images (16).jpg"/>
          <p:cNvPicPr>
            <a:picLocks noChangeAspect="1"/>
          </p:cNvPicPr>
          <p:nvPr/>
        </p:nvPicPr>
        <p:blipFill>
          <a:blip r:embed="rId2"/>
          <a:stretch>
            <a:fillRect/>
          </a:stretch>
        </p:blipFill>
        <p:spPr>
          <a:xfrm>
            <a:off x="5643570" y="4000504"/>
            <a:ext cx="3286148" cy="2643206"/>
          </a:xfrm>
          <a:prstGeom prst="rect">
            <a:avLst/>
          </a:prstGeom>
        </p:spPr>
      </p:pic>
      <p:pic>
        <p:nvPicPr>
          <p:cNvPr id="5" name="صورة 4" descr="تنزيل (8).jpg"/>
          <p:cNvPicPr>
            <a:picLocks noChangeAspect="1"/>
          </p:cNvPicPr>
          <p:nvPr/>
        </p:nvPicPr>
        <p:blipFill>
          <a:blip r:embed="rId3"/>
          <a:stretch>
            <a:fillRect/>
          </a:stretch>
        </p:blipFill>
        <p:spPr>
          <a:xfrm>
            <a:off x="1857356" y="4286256"/>
            <a:ext cx="2786082" cy="2357454"/>
          </a:xfrm>
          <a:prstGeom prst="rect">
            <a:avLst/>
          </a:prstGeom>
        </p:spPr>
      </p:pic>
      <p:sp>
        <p:nvSpPr>
          <p:cNvPr id="7" name="عنوان 1"/>
          <p:cNvSpPr>
            <a:spLocks noGrp="1"/>
          </p:cNvSpPr>
          <p:nvPr>
            <p:ph type="title"/>
          </p:nvPr>
        </p:nvSpPr>
        <p:spPr>
          <a:xfrm>
            <a:off x="457200" y="704088"/>
            <a:ext cx="8229600" cy="1143000"/>
          </a:xfrm>
        </p:spPr>
        <p:txBody>
          <a:bodyPr>
            <a:normAutofit/>
          </a:bodyPr>
          <a:lstStyle/>
          <a:p>
            <a:pPr algn="ctr"/>
            <a:r>
              <a:rPr lang="en-US" sz="4400" strike="dblStrike" dirty="0" smtClean="0">
                <a:effectLst>
                  <a:outerShdw blurRad="38100" dist="38100" dir="2700000" algn="tl">
                    <a:srgbClr val="000000">
                      <a:alpha val="43137"/>
                    </a:srgbClr>
                  </a:outerShdw>
                </a:effectLst>
                <a:latin typeface="Calibri" panose="020F0502020204030204" pitchFamily="34" charset="0"/>
              </a:rPr>
              <a:t>Procedure of blood collection</a:t>
            </a:r>
            <a:endParaRPr lang="x-none" sz="4400" strike="dblStrike"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r>
              <a:rPr lang="en-US" b="1" strike="sngStrike" dirty="0" smtClean="0">
                <a:solidFill>
                  <a:srgbClr val="FF0000"/>
                </a:solidFill>
                <a:effectLst>
                  <a:outerShdw blurRad="38100" dist="38100" dir="2700000" algn="tl">
                    <a:srgbClr val="000000">
                      <a:alpha val="43137"/>
                    </a:srgbClr>
                  </a:outerShdw>
                </a:effectLst>
                <a:latin typeface="Calibri" panose="020F0502020204030204" pitchFamily="34" charset="0"/>
              </a:rPr>
              <a:t>PRECAUTION</a:t>
            </a:r>
            <a:endParaRPr lang="en-US" strike="sngStrike" dirty="0" smtClean="0">
              <a:solidFill>
                <a:srgbClr val="FF0000"/>
              </a:solidFill>
              <a:effectLst>
                <a:outerShdw blurRad="38100" dist="38100" dir="2700000" algn="tl">
                  <a:srgbClr val="000000">
                    <a:alpha val="43137"/>
                  </a:srgbClr>
                </a:outerShdw>
              </a:effectLst>
              <a:latin typeface="Calibri" panose="020F0502020204030204" pitchFamily="34" charset="0"/>
            </a:endParaRPr>
          </a:p>
          <a:p>
            <a:pPr algn="l" rtl="0">
              <a:buNone/>
            </a:pPr>
            <a:r>
              <a:rPr lang="en-US" dirty="0" smtClean="0">
                <a:latin typeface="Calibri" panose="020F0502020204030204" pitchFamily="34" charset="0"/>
              </a:rPr>
              <a:t>    Sometimes the patient gets a vaso-vagal attack on piercing the needle or when patient sees his blood. The phlebotomist should be experienced enough to assess such conditions, take the appropriate 1</a:t>
            </a:r>
            <a:r>
              <a:rPr lang="en-US" baseline="30000" dirty="0" smtClean="0">
                <a:latin typeface="Calibri" panose="020F0502020204030204" pitchFamily="34" charset="0"/>
              </a:rPr>
              <a:t>st</a:t>
            </a:r>
            <a:r>
              <a:rPr lang="en-US" dirty="0" smtClean="0">
                <a:latin typeface="Calibri" panose="020F0502020204030204" pitchFamily="34" charset="0"/>
              </a:rPr>
              <a:t> aid e.g. laying down the patient on a flat surface with protrusion of the chin forward. Call ER for help if needed. </a:t>
            </a:r>
          </a:p>
          <a:p>
            <a:pPr algn="l" rtl="0">
              <a:buNone/>
            </a:pPr>
            <a:endParaRPr lang="x-none" dirty="0">
              <a:latin typeface="Calibri" panose="020F0502020204030204" pitchFamily="34" charset="0"/>
            </a:endParaRPr>
          </a:p>
        </p:txBody>
      </p:sp>
      <p:sp>
        <p:nvSpPr>
          <p:cNvPr id="5" name="عنوان 1"/>
          <p:cNvSpPr>
            <a:spLocks noGrp="1"/>
          </p:cNvSpPr>
          <p:nvPr>
            <p:ph type="title"/>
          </p:nvPr>
        </p:nvSpPr>
        <p:spPr>
          <a:xfrm>
            <a:off x="457200" y="704088"/>
            <a:ext cx="8229600" cy="1143000"/>
          </a:xfrm>
        </p:spPr>
        <p:txBody>
          <a:bodyPr>
            <a:normAutofit/>
          </a:bodyPr>
          <a:lstStyle/>
          <a:p>
            <a:pPr algn="ctr"/>
            <a:r>
              <a:rPr lang="en-US" sz="4400" strike="dblStrike" dirty="0" smtClean="0">
                <a:effectLst>
                  <a:outerShdw blurRad="38100" dist="38100" dir="2700000" algn="tl">
                    <a:srgbClr val="000000">
                      <a:alpha val="43137"/>
                    </a:srgbClr>
                  </a:outerShdw>
                </a:effectLst>
                <a:latin typeface="Calibri" panose="020F0502020204030204" pitchFamily="34" charset="0"/>
              </a:rPr>
              <a:t>Procedure of blood collection</a:t>
            </a:r>
            <a:endParaRPr lang="x-none" sz="4400" strike="dblStrike"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Learning objectives</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6" name="عنصر نائب للمحتوى 5"/>
          <p:cNvSpPr>
            <a:spLocks noGrp="1"/>
          </p:cNvSpPr>
          <p:nvPr>
            <p:ph idx="1"/>
          </p:nvPr>
        </p:nvSpPr>
        <p:spPr/>
        <p:txBody>
          <a:bodyPr/>
          <a:lstStyle/>
          <a:p>
            <a:pPr algn="l" rtl="0"/>
            <a:r>
              <a:rPr lang="en-US" dirty="0" smtClean="0">
                <a:latin typeface="Calibri" panose="020F0502020204030204" pitchFamily="34" charset="0"/>
              </a:rPr>
              <a:t>To know how communicate with patient in order to take a sample.</a:t>
            </a:r>
          </a:p>
          <a:p>
            <a:pPr algn="l" rtl="0"/>
            <a:r>
              <a:rPr lang="en-US" dirty="0" smtClean="0">
                <a:latin typeface="Calibri" panose="020F0502020204030204" pitchFamily="34" charset="0"/>
              </a:rPr>
              <a:t>To learn safety precautions of extracting blood from a vein.</a:t>
            </a:r>
          </a:p>
          <a:p>
            <a:pPr algn="l" rtl="0"/>
            <a:r>
              <a:rPr lang="en-US" dirty="0" smtClean="0">
                <a:latin typeface="Calibri" panose="020F0502020204030204" pitchFamily="34" charset="0"/>
              </a:rPr>
              <a:t>To recognize the vacutainer tubes and their uses.</a:t>
            </a:r>
          </a:p>
          <a:p>
            <a:pPr algn="l" rtl="0"/>
            <a:endParaRPr lang="en-US"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sz="5400" dirty="0" smtClean="0">
                <a:effectLst>
                  <a:outerShdw blurRad="38100" dist="38100" dir="2700000" algn="tl">
                    <a:srgbClr val="000000">
                      <a:alpha val="43137"/>
                    </a:srgbClr>
                  </a:outerShdw>
                </a:effectLst>
                <a:latin typeface="Calibri" panose="020F0502020204030204" pitchFamily="34" charset="0"/>
              </a:rPr>
              <a:t>blood collection</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Vacutainer ( adapter cap ) &amp; wings</a:t>
            </a:r>
          </a:p>
          <a:p>
            <a:pPr algn="l" rtl="0">
              <a:buNone/>
            </a:pPr>
            <a:endParaRPr lang="en-US" dirty="0" smtClean="0">
              <a:latin typeface="Calibri" panose="020F0502020204030204" pitchFamily="34" charset="0"/>
            </a:endParaRPr>
          </a:p>
          <a:p>
            <a:pPr algn="l" rtl="0">
              <a:buNone/>
            </a:pPr>
            <a:endParaRPr lang="en-US" dirty="0" smtClean="0">
              <a:latin typeface="Calibri" panose="020F0502020204030204" pitchFamily="34" charset="0"/>
            </a:endParaRPr>
          </a:p>
          <a:p>
            <a:pPr algn="l" rtl="0">
              <a:buNone/>
            </a:pPr>
            <a:endParaRPr lang="en-US" dirty="0" smtClean="0">
              <a:latin typeface="Calibri" panose="020F0502020204030204" pitchFamily="34" charset="0"/>
            </a:endParaRPr>
          </a:p>
          <a:p>
            <a:pPr algn="l" rtl="0">
              <a:buNone/>
            </a:pPr>
            <a:endParaRPr lang="en-US" dirty="0" smtClean="0">
              <a:latin typeface="Calibri" panose="020F0502020204030204" pitchFamily="34" charset="0"/>
            </a:endParaRPr>
          </a:p>
          <a:p>
            <a:pPr algn="l" rtl="0">
              <a:buNone/>
            </a:pPr>
            <a:endParaRPr lang="x-none" dirty="0">
              <a:latin typeface="Calibri" panose="020F0502020204030204" pitchFamily="34" charset="0"/>
            </a:endParaRPr>
          </a:p>
        </p:txBody>
      </p:sp>
      <p:pic>
        <p:nvPicPr>
          <p:cNvPr id="5" name="صورة 4" descr="images (8).jpg"/>
          <p:cNvPicPr>
            <a:picLocks noChangeAspect="1"/>
          </p:cNvPicPr>
          <p:nvPr/>
        </p:nvPicPr>
        <p:blipFill>
          <a:blip r:embed="rId2"/>
          <a:stretch>
            <a:fillRect/>
          </a:stretch>
        </p:blipFill>
        <p:spPr>
          <a:xfrm>
            <a:off x="3271837" y="2547937"/>
            <a:ext cx="2600325" cy="1762125"/>
          </a:xfrm>
          <a:prstGeom prst="rect">
            <a:avLst/>
          </a:prstGeom>
        </p:spPr>
      </p:pic>
      <p:pic>
        <p:nvPicPr>
          <p:cNvPr id="6" name="صورة 5" descr="images (6).jpg"/>
          <p:cNvPicPr>
            <a:picLocks noChangeAspect="1"/>
          </p:cNvPicPr>
          <p:nvPr/>
        </p:nvPicPr>
        <p:blipFill>
          <a:blip r:embed="rId3"/>
          <a:stretch>
            <a:fillRect/>
          </a:stretch>
        </p:blipFill>
        <p:spPr>
          <a:xfrm>
            <a:off x="6215074" y="2214554"/>
            <a:ext cx="2552700" cy="1790700"/>
          </a:xfrm>
          <a:prstGeom prst="rect">
            <a:avLst/>
          </a:prstGeom>
        </p:spPr>
      </p:pic>
      <p:pic>
        <p:nvPicPr>
          <p:cNvPr id="8" name="صورة 7" descr="images (18).jpg"/>
          <p:cNvPicPr>
            <a:picLocks noChangeAspect="1"/>
          </p:cNvPicPr>
          <p:nvPr/>
        </p:nvPicPr>
        <p:blipFill>
          <a:blip r:embed="rId4"/>
          <a:stretch>
            <a:fillRect/>
          </a:stretch>
        </p:blipFill>
        <p:spPr>
          <a:xfrm>
            <a:off x="6072198" y="4500570"/>
            <a:ext cx="2438400" cy="1800225"/>
          </a:xfrm>
          <a:prstGeom prst="rect">
            <a:avLst/>
          </a:prstGeom>
        </p:spPr>
      </p:pic>
      <p:pic>
        <p:nvPicPr>
          <p:cNvPr id="10" name="صورة 9" descr="images (24).jpg"/>
          <p:cNvPicPr>
            <a:picLocks noChangeAspect="1"/>
          </p:cNvPicPr>
          <p:nvPr/>
        </p:nvPicPr>
        <p:blipFill>
          <a:blip r:embed="rId5"/>
          <a:stretch>
            <a:fillRect/>
          </a:stretch>
        </p:blipFill>
        <p:spPr>
          <a:xfrm>
            <a:off x="571472" y="2714620"/>
            <a:ext cx="2286000" cy="2162179"/>
          </a:xfrm>
          <a:prstGeom prst="rect">
            <a:avLst/>
          </a:prstGeom>
        </p:spPr>
      </p:pic>
      <p:pic>
        <p:nvPicPr>
          <p:cNvPr id="11" name="صورة 10" descr="images (27).jpg"/>
          <p:cNvPicPr>
            <a:picLocks noChangeAspect="1"/>
          </p:cNvPicPr>
          <p:nvPr/>
        </p:nvPicPr>
        <p:blipFill>
          <a:blip r:embed="rId6"/>
          <a:stretch>
            <a:fillRect/>
          </a:stretch>
        </p:blipFill>
        <p:spPr>
          <a:xfrm>
            <a:off x="3571868" y="4500570"/>
            <a:ext cx="2143125" cy="2143125"/>
          </a:xfrm>
          <a:prstGeom prst="rect">
            <a:avLst/>
          </a:prstGeom>
        </p:spPr>
      </p:pic>
      <p:pic>
        <p:nvPicPr>
          <p:cNvPr id="12" name="صورة 11" descr="images (26).jpg"/>
          <p:cNvPicPr>
            <a:picLocks noChangeAspect="1"/>
          </p:cNvPicPr>
          <p:nvPr/>
        </p:nvPicPr>
        <p:blipFill>
          <a:blip r:embed="rId7"/>
          <a:stretch>
            <a:fillRect/>
          </a:stretch>
        </p:blipFill>
        <p:spPr>
          <a:xfrm>
            <a:off x="857224" y="5419725"/>
            <a:ext cx="1638300" cy="143827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sz="5400" dirty="0" smtClean="0">
                <a:effectLst>
                  <a:outerShdw blurRad="38100" dist="38100" dir="2700000" algn="tl">
                    <a:srgbClr val="000000">
                      <a:alpha val="43137"/>
                    </a:srgbClr>
                  </a:outerShdw>
                </a:effectLst>
                <a:latin typeface="Calibri" panose="020F0502020204030204" pitchFamily="34" charset="0"/>
              </a:rPr>
              <a:t>blood collection</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syringe</a:t>
            </a:r>
            <a:endParaRPr lang="x-none" dirty="0">
              <a:latin typeface="Calibri" panose="020F0502020204030204" pitchFamily="34" charset="0"/>
            </a:endParaRPr>
          </a:p>
        </p:txBody>
      </p:sp>
      <p:pic>
        <p:nvPicPr>
          <p:cNvPr id="1026" name="Picture 2" descr="SYRINGE-5ML-BLUNT-2.jpg (640×4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4392" y="2204864"/>
            <a:ext cx="6096000" cy="40290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vacutainer tubes</a:t>
            </a:r>
            <a:endParaRPr lang="x-none" dirty="0">
              <a:effectLst>
                <a:outerShdw blurRad="38100" dist="38100" dir="2700000" algn="tl">
                  <a:srgbClr val="000000">
                    <a:alpha val="43137"/>
                  </a:srgbClr>
                </a:outerShdw>
              </a:effectLst>
              <a:latin typeface="Calibri" panose="020F0502020204030204" pitchFamily="34" charset="0"/>
            </a:endParaRPr>
          </a:p>
        </p:txBody>
      </p:sp>
      <p:pic>
        <p:nvPicPr>
          <p:cNvPr id="4" name="عنصر نائب للمحتوى 3" descr="Vacutainer-Tube.jpg"/>
          <p:cNvPicPr>
            <a:picLocks noGrp="1" noChangeAspect="1"/>
          </p:cNvPicPr>
          <p:nvPr>
            <p:ph idx="1"/>
          </p:nvPr>
        </p:nvPicPr>
        <p:blipFill>
          <a:blip r:embed="rId2"/>
          <a:stretch>
            <a:fillRect/>
          </a:stretch>
        </p:blipFill>
        <p:spPr>
          <a:xfrm>
            <a:off x="214282" y="1785926"/>
            <a:ext cx="7429552" cy="5072074"/>
          </a:xfrm>
        </p:spPr>
      </p:pic>
      <p:pic>
        <p:nvPicPr>
          <p:cNvPr id="5" name="صورة 4" descr="تنزيل (10).jpg"/>
          <p:cNvPicPr>
            <a:picLocks noChangeAspect="1"/>
          </p:cNvPicPr>
          <p:nvPr/>
        </p:nvPicPr>
        <p:blipFill>
          <a:blip r:embed="rId3"/>
          <a:stretch>
            <a:fillRect/>
          </a:stretch>
        </p:blipFill>
        <p:spPr>
          <a:xfrm>
            <a:off x="5429256" y="5143512"/>
            <a:ext cx="3714744" cy="1714488"/>
          </a:xfrm>
          <a:prstGeom prst="rect">
            <a:avLst/>
          </a:prstGeom>
        </p:spPr>
      </p:pic>
      <p:sp>
        <p:nvSpPr>
          <p:cNvPr id="6" name="وسيلة شرح خطية 1 5"/>
          <p:cNvSpPr/>
          <p:nvPr/>
        </p:nvSpPr>
        <p:spPr>
          <a:xfrm>
            <a:off x="8143900" y="3643314"/>
            <a:ext cx="857256" cy="1357322"/>
          </a:xfrm>
          <a:prstGeom prst="borderCallout1">
            <a:avLst>
              <a:gd name="adj1" fmla="val 18750"/>
              <a:gd name="adj2" fmla="val -2768"/>
              <a:gd name="adj3" fmla="val 112500"/>
              <a:gd name="adj4" fmla="val -38333"/>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bg1"/>
                </a:solidFill>
                <a:latin typeface="Calibri" panose="020F0502020204030204" pitchFamily="34" charset="0"/>
              </a:rPr>
              <a:t>Micro tubes</a:t>
            </a:r>
            <a:endParaRPr lang="x-none" dirty="0">
              <a:solidFill>
                <a:schemeClr val="bg1"/>
              </a:solidFill>
              <a:latin typeface="Calibri" panose="020F050202020403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800" dirty="0" smtClean="0">
                <a:effectLst>
                  <a:outerShdw blurRad="38100" dist="38100" dir="2700000" algn="tl">
                    <a:srgbClr val="000000">
                      <a:alpha val="43137"/>
                    </a:srgbClr>
                  </a:outerShdw>
                </a:effectLst>
                <a:latin typeface="Calibri" panose="020F0502020204030204" pitchFamily="34" charset="0"/>
              </a:rPr>
              <a:t>Uses of vacutainer tubes</a:t>
            </a:r>
            <a:endParaRPr lang="x-none" sz="4800" dirty="0">
              <a:effectLst>
                <a:outerShdw blurRad="38100" dist="38100" dir="2700000" algn="tl">
                  <a:srgbClr val="000000">
                    <a:alpha val="43137"/>
                  </a:srgbClr>
                </a:outerShdw>
              </a:effectLst>
              <a:latin typeface="Calibri" panose="020F0502020204030204" pitchFamily="34" charset="0"/>
            </a:endParaRPr>
          </a:p>
        </p:txBody>
      </p:sp>
      <p:sp>
        <p:nvSpPr>
          <p:cNvPr id="11" name="عنصر نائب للمحتوى 10"/>
          <p:cNvSpPr>
            <a:spLocks noGrp="1"/>
          </p:cNvSpPr>
          <p:nvPr>
            <p:ph sz="half" idx="1"/>
          </p:nvPr>
        </p:nvSpPr>
        <p:spPr>
          <a:xfrm>
            <a:off x="457200" y="1920085"/>
            <a:ext cx="4757742" cy="4434840"/>
          </a:xfrm>
        </p:spPr>
        <p:txBody>
          <a:bodyPr/>
          <a:lstStyle/>
          <a:p>
            <a:pPr algn="l" rtl="0">
              <a:buFont typeface="Wingdings" panose="05000000000000000000" pitchFamily="2" charset="2"/>
              <a:buChar char="Ø"/>
            </a:pPr>
            <a:r>
              <a:rPr lang="en-US" dirty="0" smtClean="0">
                <a:solidFill>
                  <a:srgbClr val="FF0000"/>
                </a:solidFill>
                <a:effectLst>
                  <a:outerShdw blurRad="38100" dist="38100" dir="2700000" algn="tl">
                    <a:srgbClr val="000000">
                      <a:alpha val="43137"/>
                    </a:srgbClr>
                  </a:outerShdw>
                </a:effectLst>
                <a:latin typeface="Calibri" panose="020F0502020204030204" pitchFamily="34" charset="0"/>
              </a:rPr>
              <a:t>RED</a:t>
            </a:r>
            <a:r>
              <a:rPr lang="en-US" dirty="0" smtClean="0">
                <a:effectLst>
                  <a:outerShdw blurRad="38100" dist="38100" dir="2700000" algn="tl">
                    <a:srgbClr val="000000">
                      <a:alpha val="43137"/>
                    </a:srgbClr>
                  </a:outerShdw>
                </a:effectLst>
                <a:latin typeface="Calibri" panose="020F0502020204030204" pitchFamily="34" charset="0"/>
              </a:rPr>
              <a:t> &amp; </a:t>
            </a:r>
            <a:r>
              <a:rPr lang="en-US" dirty="0" smtClean="0">
                <a:solidFill>
                  <a:srgbClr val="FFCC00"/>
                </a:solidFill>
                <a:effectLst>
                  <a:outerShdw blurRad="38100" dist="38100" dir="2700000" algn="tl">
                    <a:srgbClr val="000000">
                      <a:alpha val="43137"/>
                    </a:srgbClr>
                  </a:outerShdw>
                </a:effectLst>
                <a:latin typeface="Calibri" panose="020F0502020204030204" pitchFamily="34" charset="0"/>
              </a:rPr>
              <a:t>YELLOW </a:t>
            </a:r>
            <a:r>
              <a:rPr lang="en-US" dirty="0" smtClean="0">
                <a:effectLst>
                  <a:outerShdw blurRad="38100" dist="38100" dir="2700000" algn="tl">
                    <a:srgbClr val="000000">
                      <a:alpha val="43137"/>
                    </a:srgbClr>
                  </a:outerShdw>
                </a:effectLst>
                <a:latin typeface="Calibri" panose="020F0502020204030204" pitchFamily="34" charset="0"/>
              </a:rPr>
              <a:t> TOP</a:t>
            </a:r>
          </a:p>
          <a:p>
            <a:pPr algn="l" rtl="0"/>
            <a:r>
              <a:rPr lang="en-US" dirty="0" smtClean="0">
                <a:latin typeface="Calibri" panose="020F0502020204030204" pitchFamily="34" charset="0"/>
              </a:rPr>
              <a:t>Plain (without anticoagulant)</a:t>
            </a:r>
          </a:p>
          <a:p>
            <a:pPr algn="l" rtl="0"/>
            <a:r>
              <a:rPr lang="en-US" dirty="0" smtClean="0">
                <a:latin typeface="Calibri" panose="020F0502020204030204" pitchFamily="34" charset="0"/>
              </a:rPr>
              <a:t> serum</a:t>
            </a:r>
          </a:p>
          <a:p>
            <a:pPr algn="l" rtl="0"/>
            <a:r>
              <a:rPr lang="en-US" dirty="0" smtClean="0">
                <a:latin typeface="Calibri" panose="020F0502020204030204" pitchFamily="34" charset="0"/>
              </a:rPr>
              <a:t>Uses :</a:t>
            </a:r>
          </a:p>
          <a:p>
            <a:pPr algn="l" rtl="0">
              <a:buNone/>
            </a:pPr>
            <a:r>
              <a:rPr lang="en-US" dirty="0" smtClean="0">
                <a:latin typeface="Calibri" panose="020F0502020204030204" pitchFamily="34" charset="0"/>
              </a:rPr>
              <a:t>1- all chemistry test</a:t>
            </a:r>
          </a:p>
          <a:p>
            <a:pPr algn="l" rtl="0">
              <a:buNone/>
            </a:pPr>
            <a:r>
              <a:rPr lang="en-US" dirty="0" smtClean="0">
                <a:latin typeface="Calibri" panose="020F0502020204030204" pitchFamily="34" charset="0"/>
              </a:rPr>
              <a:t>2- hormones</a:t>
            </a:r>
          </a:p>
          <a:p>
            <a:pPr algn="l" rtl="0">
              <a:buNone/>
            </a:pPr>
            <a:r>
              <a:rPr lang="en-US" dirty="0" smtClean="0">
                <a:latin typeface="Calibri" panose="020F0502020204030204" pitchFamily="34" charset="0"/>
              </a:rPr>
              <a:t>3- serology &amp; virology</a:t>
            </a:r>
            <a:endParaRPr lang="x-none" dirty="0">
              <a:latin typeface="Calibri" panose="020F0502020204030204" pitchFamily="34" charset="0"/>
            </a:endParaRPr>
          </a:p>
        </p:txBody>
      </p:sp>
      <p:pic>
        <p:nvPicPr>
          <p:cNvPr id="13" name="عنصر نائب للمحتوى 12" descr="images (29).jpg"/>
          <p:cNvPicPr>
            <a:picLocks noGrp="1" noChangeAspect="1"/>
          </p:cNvPicPr>
          <p:nvPr>
            <p:ph sz="half" idx="2"/>
          </p:nvPr>
        </p:nvPicPr>
        <p:blipFill>
          <a:blip r:embed="rId2"/>
          <a:srcRect l="13824" r="14363"/>
          <a:stretch>
            <a:fillRect/>
          </a:stretch>
        </p:blipFill>
        <p:spPr>
          <a:xfrm>
            <a:off x="4217203" y="3044852"/>
            <a:ext cx="2321719" cy="3203548"/>
          </a:xfrm>
        </p:spPr>
      </p:pic>
      <p:pic>
        <p:nvPicPr>
          <p:cNvPr id="15" name="صورة 14" descr="images (34).jpg"/>
          <p:cNvPicPr>
            <a:picLocks noChangeAspect="1"/>
          </p:cNvPicPr>
          <p:nvPr/>
        </p:nvPicPr>
        <p:blipFill>
          <a:blip r:embed="rId3"/>
          <a:stretch>
            <a:fillRect/>
          </a:stretch>
        </p:blipFill>
        <p:spPr>
          <a:xfrm>
            <a:off x="6576280" y="3044853"/>
            <a:ext cx="2339120" cy="32004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800" dirty="0" smtClean="0">
                <a:effectLst>
                  <a:outerShdw blurRad="38100" dist="38100" dir="2700000" algn="tl">
                    <a:srgbClr val="000000">
                      <a:alpha val="43137"/>
                    </a:srgbClr>
                  </a:outerShdw>
                </a:effectLst>
                <a:latin typeface="Calibri" panose="020F0502020204030204" pitchFamily="34" charset="0"/>
              </a:rPr>
              <a:t>Uses of vacutainer tubes</a:t>
            </a:r>
            <a:endParaRPr lang="x-none" sz="4800" dirty="0">
              <a:effectLst>
                <a:outerShdw blurRad="38100" dist="38100" dir="2700000" algn="tl">
                  <a:srgbClr val="000000">
                    <a:alpha val="43137"/>
                  </a:srgbClr>
                </a:outerShdw>
              </a:effectLst>
              <a:latin typeface="Calibri" panose="020F0502020204030204" pitchFamily="34" charset="0"/>
            </a:endParaRPr>
          </a:p>
        </p:txBody>
      </p:sp>
      <p:sp>
        <p:nvSpPr>
          <p:cNvPr id="7" name="عنصر نائب للمحتوى 6"/>
          <p:cNvSpPr>
            <a:spLocks noGrp="1"/>
          </p:cNvSpPr>
          <p:nvPr>
            <p:ph sz="half" idx="1"/>
          </p:nvPr>
        </p:nvSpPr>
        <p:spPr>
          <a:xfrm>
            <a:off x="457200" y="1920085"/>
            <a:ext cx="4757742" cy="4434840"/>
          </a:xfrm>
        </p:spPr>
        <p:txBody>
          <a:bodyPr>
            <a:normAutofit fontScale="85000" lnSpcReduction="20000"/>
          </a:bodyPr>
          <a:lstStyle/>
          <a:p>
            <a:pPr algn="l" rtl="0">
              <a:buFont typeface="Wingdings" panose="05000000000000000000" pitchFamily="2" charset="2"/>
              <a:buChar char="Ø"/>
            </a:pPr>
            <a:r>
              <a:rPr lang="en-US" dirty="0" smtClean="0">
                <a:solidFill>
                  <a:srgbClr val="7030A0"/>
                </a:solidFill>
                <a:effectLst>
                  <a:outerShdw blurRad="38100" dist="38100" dir="2700000" algn="tl">
                    <a:srgbClr val="000000">
                      <a:alpha val="43137"/>
                    </a:srgbClr>
                  </a:outerShdw>
                </a:effectLst>
                <a:latin typeface="Calibri" panose="020F0502020204030204" pitchFamily="34" charset="0"/>
              </a:rPr>
              <a:t>PURPLE</a:t>
            </a:r>
            <a:r>
              <a:rPr lang="en-US" dirty="0" smtClean="0">
                <a:effectLst>
                  <a:outerShdw blurRad="38100" dist="38100" dir="2700000" algn="tl">
                    <a:srgbClr val="000000">
                      <a:alpha val="43137"/>
                    </a:srgbClr>
                  </a:outerShdw>
                </a:effectLst>
                <a:latin typeface="Calibri" panose="020F0502020204030204" pitchFamily="34" charset="0"/>
              </a:rPr>
              <a:t> OR </a:t>
            </a:r>
            <a:r>
              <a:rPr lang="en-US" dirty="0" smtClean="0">
                <a:solidFill>
                  <a:srgbClr val="7030A0"/>
                </a:solidFill>
                <a:effectLst>
                  <a:outerShdw blurRad="38100" dist="38100" dir="2700000" algn="tl">
                    <a:srgbClr val="000000">
                      <a:alpha val="43137"/>
                    </a:srgbClr>
                  </a:outerShdw>
                </a:effectLst>
                <a:latin typeface="Calibri" panose="020F0502020204030204" pitchFamily="34" charset="0"/>
              </a:rPr>
              <a:t>LAVENDER</a:t>
            </a:r>
            <a:r>
              <a:rPr lang="en-US" dirty="0" smtClean="0">
                <a:effectLst>
                  <a:outerShdw blurRad="38100" dist="38100" dir="2700000" algn="tl">
                    <a:srgbClr val="000000">
                      <a:alpha val="43137"/>
                    </a:srgbClr>
                  </a:outerShdw>
                </a:effectLst>
                <a:latin typeface="Calibri" panose="020F0502020204030204" pitchFamily="34" charset="0"/>
              </a:rPr>
              <a:t> TOP</a:t>
            </a:r>
          </a:p>
          <a:p>
            <a:pPr algn="l" rtl="0"/>
            <a:r>
              <a:rPr lang="en-US" dirty="0" smtClean="0">
                <a:latin typeface="Calibri" panose="020F0502020204030204" pitchFamily="34" charset="0"/>
              </a:rPr>
              <a:t>EDTA (anticoagulant )</a:t>
            </a:r>
          </a:p>
          <a:p>
            <a:pPr algn="l" rtl="0"/>
            <a:r>
              <a:rPr lang="en-US" dirty="0" smtClean="0">
                <a:latin typeface="Calibri" panose="020F0502020204030204" pitchFamily="34" charset="0"/>
              </a:rPr>
              <a:t>Plasma</a:t>
            </a:r>
          </a:p>
          <a:p>
            <a:pPr algn="l" rtl="0"/>
            <a:r>
              <a:rPr lang="en-US" dirty="0" smtClean="0">
                <a:latin typeface="Calibri" panose="020F0502020204030204" pitchFamily="34" charset="0"/>
              </a:rPr>
              <a:t>Uses :</a:t>
            </a:r>
          </a:p>
          <a:p>
            <a:pPr algn="l" rtl="0">
              <a:buNone/>
            </a:pPr>
            <a:r>
              <a:rPr lang="en-US" dirty="0" smtClean="0">
                <a:latin typeface="Calibri" panose="020F0502020204030204" pitchFamily="34" charset="0"/>
              </a:rPr>
              <a:t>1- CBC</a:t>
            </a:r>
          </a:p>
          <a:p>
            <a:pPr algn="l" rtl="0">
              <a:buNone/>
            </a:pPr>
            <a:r>
              <a:rPr lang="en-US" dirty="0" smtClean="0">
                <a:latin typeface="Calibri" panose="020F0502020204030204" pitchFamily="34" charset="0"/>
              </a:rPr>
              <a:t>2- blood film</a:t>
            </a:r>
          </a:p>
          <a:p>
            <a:pPr algn="l" rtl="0">
              <a:buNone/>
            </a:pPr>
            <a:r>
              <a:rPr lang="en-US" dirty="0" smtClean="0">
                <a:latin typeface="Calibri" panose="020F0502020204030204" pitchFamily="34" charset="0"/>
              </a:rPr>
              <a:t>3- ABO grouping</a:t>
            </a:r>
          </a:p>
          <a:p>
            <a:pPr algn="l" rtl="0">
              <a:buNone/>
            </a:pPr>
            <a:r>
              <a:rPr lang="en-US" dirty="0" smtClean="0">
                <a:latin typeface="Calibri" panose="020F0502020204030204" pitchFamily="34" charset="0"/>
              </a:rPr>
              <a:t>4- malarial test </a:t>
            </a:r>
          </a:p>
          <a:p>
            <a:pPr algn="l" rtl="0">
              <a:buNone/>
            </a:pPr>
            <a:r>
              <a:rPr lang="en-US" dirty="0" smtClean="0">
                <a:latin typeface="Calibri" panose="020F0502020204030204" pitchFamily="34" charset="0"/>
              </a:rPr>
              <a:t>5- HA1C</a:t>
            </a:r>
          </a:p>
          <a:p>
            <a:pPr algn="l" rtl="0">
              <a:buNone/>
            </a:pPr>
            <a:r>
              <a:rPr lang="en-US" dirty="0" smtClean="0">
                <a:latin typeface="Calibri" panose="020F0502020204030204" pitchFamily="34" charset="0"/>
              </a:rPr>
              <a:t>6- cross matching</a:t>
            </a:r>
          </a:p>
          <a:p>
            <a:pPr algn="l" rtl="0">
              <a:buNone/>
            </a:pPr>
            <a:r>
              <a:rPr lang="en-US" dirty="0" smtClean="0">
                <a:latin typeface="Calibri" panose="020F0502020204030204" pitchFamily="34" charset="0"/>
              </a:rPr>
              <a:t>7- HB electrophoresis</a:t>
            </a:r>
          </a:p>
          <a:p>
            <a:pPr algn="l" rtl="0">
              <a:buNone/>
            </a:pPr>
            <a:r>
              <a:rPr lang="en-US" dirty="0" smtClean="0">
                <a:latin typeface="Calibri" panose="020F0502020204030204" pitchFamily="34" charset="0"/>
              </a:rPr>
              <a:t>8- sickle cell test</a:t>
            </a:r>
            <a:endParaRPr lang="x-none" dirty="0">
              <a:latin typeface="Calibri" panose="020F0502020204030204" pitchFamily="34" charset="0"/>
            </a:endParaRPr>
          </a:p>
        </p:txBody>
      </p:sp>
      <p:pic>
        <p:nvPicPr>
          <p:cNvPr id="9" name="عنصر نائب للمحتوى 8" descr="تنزيل (11).jpg"/>
          <p:cNvPicPr>
            <a:picLocks noGrp="1" noChangeAspect="1"/>
          </p:cNvPicPr>
          <p:nvPr>
            <p:ph sz="half" idx="2"/>
          </p:nvPr>
        </p:nvPicPr>
        <p:blipFill>
          <a:blip r:embed="rId2"/>
          <a:srcRect l="22456" r="19533"/>
          <a:stretch>
            <a:fillRect/>
          </a:stretch>
        </p:blipFill>
        <p:spPr>
          <a:xfrm>
            <a:off x="5486400" y="2071678"/>
            <a:ext cx="2590800" cy="4268962"/>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800" dirty="0" smtClean="0">
                <a:effectLst>
                  <a:outerShdw blurRad="38100" dist="38100" dir="2700000" algn="tl">
                    <a:srgbClr val="000000">
                      <a:alpha val="43137"/>
                    </a:srgbClr>
                  </a:outerShdw>
                </a:effectLst>
                <a:latin typeface="Calibri" panose="020F0502020204030204" pitchFamily="34" charset="0"/>
              </a:rPr>
              <a:t>Uses of vacutainer tubes</a:t>
            </a:r>
            <a:endParaRPr lang="x-none" sz="4800" dirty="0">
              <a:effectLst>
                <a:outerShdw blurRad="38100" dist="38100" dir="2700000" algn="tl">
                  <a:srgbClr val="000000">
                    <a:alpha val="43137"/>
                  </a:srgbClr>
                </a:outerShdw>
              </a:effectLst>
              <a:latin typeface="Calibri" panose="020F0502020204030204" pitchFamily="34" charset="0"/>
            </a:endParaRPr>
          </a:p>
        </p:txBody>
      </p:sp>
      <p:sp>
        <p:nvSpPr>
          <p:cNvPr id="6" name="عنصر نائب للمحتوى 5"/>
          <p:cNvSpPr>
            <a:spLocks noGrp="1"/>
          </p:cNvSpPr>
          <p:nvPr>
            <p:ph sz="half" idx="1"/>
          </p:nvPr>
        </p:nvSpPr>
        <p:spPr>
          <a:xfrm>
            <a:off x="457200" y="1920085"/>
            <a:ext cx="4257676" cy="4434840"/>
          </a:xfrm>
        </p:spPr>
        <p:txBody>
          <a:bodyPr>
            <a:normAutofit lnSpcReduction="10000"/>
          </a:bodyPr>
          <a:lstStyle/>
          <a:p>
            <a:pPr algn="l" rtl="0">
              <a:buFont typeface="Wingdings" panose="05000000000000000000" pitchFamily="2" charset="2"/>
              <a:buChar char="Ø"/>
            </a:pPr>
            <a:r>
              <a:rPr lang="en-US" dirty="0" smtClean="0">
                <a:solidFill>
                  <a:schemeClr val="tx2">
                    <a:lumMod val="60000"/>
                    <a:lumOff val="40000"/>
                  </a:schemeClr>
                </a:solidFill>
                <a:effectLst>
                  <a:outerShdw blurRad="38100" dist="38100" dir="2700000" algn="tl">
                    <a:srgbClr val="000000">
                      <a:alpha val="43137"/>
                    </a:srgbClr>
                  </a:outerShdw>
                </a:effectLst>
                <a:latin typeface="Calibri" panose="020F0502020204030204" pitchFamily="34" charset="0"/>
              </a:rPr>
              <a:t>LIGHT BLUE </a:t>
            </a:r>
            <a:r>
              <a:rPr lang="en-US" dirty="0" smtClean="0">
                <a:effectLst>
                  <a:outerShdw blurRad="38100" dist="38100" dir="2700000" algn="tl">
                    <a:srgbClr val="000000">
                      <a:alpha val="43137"/>
                    </a:srgbClr>
                  </a:outerShdw>
                </a:effectLst>
                <a:latin typeface="Calibri" panose="020F0502020204030204" pitchFamily="34" charset="0"/>
              </a:rPr>
              <a:t>TOP</a:t>
            </a:r>
          </a:p>
          <a:p>
            <a:pPr algn="l" rtl="0"/>
            <a:r>
              <a:rPr lang="en-US" dirty="0" smtClean="0">
                <a:latin typeface="Calibri" panose="020F0502020204030204" pitchFamily="34" charset="0"/>
              </a:rPr>
              <a:t>SODIUM CITRATE 1:9 (anticoagulant )</a:t>
            </a:r>
          </a:p>
          <a:p>
            <a:pPr algn="l" rtl="0"/>
            <a:r>
              <a:rPr lang="en-US" dirty="0" smtClean="0">
                <a:latin typeface="Calibri" panose="020F0502020204030204" pitchFamily="34" charset="0"/>
              </a:rPr>
              <a:t>Plasma</a:t>
            </a:r>
          </a:p>
          <a:p>
            <a:pPr algn="l" rtl="0"/>
            <a:r>
              <a:rPr lang="en-US" dirty="0" smtClean="0">
                <a:latin typeface="Calibri" panose="020F0502020204030204" pitchFamily="34" charset="0"/>
              </a:rPr>
              <a:t>Uses :</a:t>
            </a:r>
          </a:p>
          <a:p>
            <a:pPr algn="l" rtl="0">
              <a:buNone/>
            </a:pPr>
            <a:r>
              <a:rPr lang="en-US" dirty="0" smtClean="0">
                <a:latin typeface="Calibri" panose="020F0502020204030204" pitchFamily="34" charset="0"/>
              </a:rPr>
              <a:t>1- PT</a:t>
            </a:r>
          </a:p>
          <a:p>
            <a:pPr algn="l" rtl="0">
              <a:buNone/>
            </a:pPr>
            <a:r>
              <a:rPr lang="en-US" dirty="0" smtClean="0">
                <a:latin typeface="Calibri" panose="020F0502020204030204" pitchFamily="34" charset="0"/>
              </a:rPr>
              <a:t>2- PTT</a:t>
            </a:r>
          </a:p>
          <a:p>
            <a:pPr algn="l" rtl="0">
              <a:buNone/>
            </a:pPr>
            <a:r>
              <a:rPr lang="en-US" dirty="0" smtClean="0">
                <a:latin typeface="Calibri" panose="020F0502020204030204" pitchFamily="34" charset="0"/>
              </a:rPr>
              <a:t>3- INR</a:t>
            </a:r>
          </a:p>
          <a:p>
            <a:pPr algn="l" rtl="0">
              <a:buNone/>
            </a:pPr>
            <a:r>
              <a:rPr lang="en-US" dirty="0" smtClean="0">
                <a:latin typeface="Calibri" panose="020F0502020204030204" pitchFamily="34" charset="0"/>
              </a:rPr>
              <a:t>4- D-dimer</a:t>
            </a:r>
          </a:p>
          <a:p>
            <a:pPr algn="l" rtl="0">
              <a:buNone/>
            </a:pPr>
            <a:r>
              <a:rPr lang="en-US" dirty="0" smtClean="0">
                <a:latin typeface="Calibri" panose="020F0502020204030204" pitchFamily="34" charset="0"/>
              </a:rPr>
              <a:t>5- FDP</a:t>
            </a:r>
            <a:endParaRPr lang="x-none" dirty="0">
              <a:latin typeface="Calibri" panose="020F0502020204030204" pitchFamily="34" charset="0"/>
            </a:endParaRPr>
          </a:p>
        </p:txBody>
      </p:sp>
      <p:pic>
        <p:nvPicPr>
          <p:cNvPr id="8" name="عنصر نائب للمحتوى 7" descr="images (32).jpg"/>
          <p:cNvPicPr>
            <a:picLocks noGrp="1" noChangeAspect="1"/>
          </p:cNvPicPr>
          <p:nvPr>
            <p:ph sz="half" idx="2"/>
          </p:nvPr>
        </p:nvPicPr>
        <p:blipFill>
          <a:blip r:embed="rId2"/>
          <a:stretch>
            <a:fillRect/>
          </a:stretch>
        </p:blipFill>
        <p:spPr>
          <a:xfrm>
            <a:off x="5286380" y="2143116"/>
            <a:ext cx="3214709" cy="4286279"/>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800" dirty="0" smtClean="0">
                <a:effectLst>
                  <a:outerShdw blurRad="38100" dist="38100" dir="2700000" algn="tl">
                    <a:srgbClr val="000000">
                      <a:alpha val="43137"/>
                    </a:srgbClr>
                  </a:outerShdw>
                </a:effectLst>
                <a:latin typeface="Calibri" panose="020F0502020204030204" pitchFamily="34" charset="0"/>
              </a:rPr>
              <a:t>Uses of vacutainer tubes</a:t>
            </a:r>
            <a:endParaRPr lang="x-none" sz="4800" dirty="0">
              <a:effectLst>
                <a:outerShdw blurRad="38100" dist="38100" dir="2700000" algn="tl">
                  <a:srgbClr val="000000">
                    <a:alpha val="43137"/>
                  </a:srgbClr>
                </a:outerShdw>
              </a:effectLst>
              <a:latin typeface="Calibri" panose="020F0502020204030204" pitchFamily="34" charset="0"/>
            </a:endParaRPr>
          </a:p>
        </p:txBody>
      </p:sp>
      <p:sp>
        <p:nvSpPr>
          <p:cNvPr id="6" name="عنصر نائب للمحتوى 5"/>
          <p:cNvSpPr>
            <a:spLocks noGrp="1"/>
          </p:cNvSpPr>
          <p:nvPr>
            <p:ph sz="half" idx="1"/>
          </p:nvPr>
        </p:nvSpPr>
        <p:spPr/>
        <p:txBody>
          <a:bodyPr/>
          <a:lstStyle/>
          <a:p>
            <a:pPr algn="l" rtl="0">
              <a:buFont typeface="Wingdings" panose="05000000000000000000" pitchFamily="2" charset="2"/>
              <a:buChar char="Ø"/>
            </a:pPr>
            <a:r>
              <a:rPr lang="en-US" dirty="0" smtClean="0">
                <a:solidFill>
                  <a:schemeClr val="accent5"/>
                </a:solidFill>
                <a:effectLst>
                  <a:outerShdw blurRad="38100" dist="38100" dir="2700000" algn="tl">
                    <a:srgbClr val="000000">
                      <a:alpha val="43137"/>
                    </a:srgbClr>
                  </a:outerShdw>
                </a:effectLst>
                <a:latin typeface="Calibri" panose="020F0502020204030204" pitchFamily="34" charset="0"/>
              </a:rPr>
              <a:t>GREEN </a:t>
            </a:r>
            <a:r>
              <a:rPr lang="en-US" dirty="0" smtClean="0">
                <a:effectLst>
                  <a:outerShdw blurRad="38100" dist="38100" dir="2700000" algn="tl">
                    <a:srgbClr val="000000">
                      <a:alpha val="43137"/>
                    </a:srgbClr>
                  </a:outerShdw>
                </a:effectLst>
                <a:latin typeface="Calibri" panose="020F0502020204030204" pitchFamily="34" charset="0"/>
              </a:rPr>
              <a:t>TOP</a:t>
            </a:r>
          </a:p>
          <a:p>
            <a:pPr algn="l" rtl="0"/>
            <a:r>
              <a:rPr lang="en-US" dirty="0" smtClean="0">
                <a:latin typeface="Calibri" panose="020F0502020204030204" pitchFamily="34" charset="0"/>
              </a:rPr>
              <a:t>HEPARIN </a:t>
            </a:r>
          </a:p>
          <a:p>
            <a:pPr algn="l" rtl="0"/>
            <a:r>
              <a:rPr lang="en-US" dirty="0" smtClean="0">
                <a:latin typeface="Calibri" panose="020F0502020204030204" pitchFamily="34" charset="0"/>
              </a:rPr>
              <a:t>Plasma</a:t>
            </a:r>
          </a:p>
          <a:p>
            <a:pPr algn="l" rtl="0"/>
            <a:r>
              <a:rPr lang="en-US" dirty="0" smtClean="0">
                <a:latin typeface="Calibri" panose="020F0502020204030204" pitchFamily="34" charset="0"/>
              </a:rPr>
              <a:t>Uses :</a:t>
            </a:r>
          </a:p>
          <a:p>
            <a:pPr algn="l" rtl="0">
              <a:buNone/>
            </a:pPr>
            <a:r>
              <a:rPr lang="en-US" dirty="0" smtClean="0">
                <a:latin typeface="Calibri" panose="020F0502020204030204" pitchFamily="34" charset="0"/>
              </a:rPr>
              <a:t>1- chemistry test</a:t>
            </a:r>
          </a:p>
          <a:p>
            <a:pPr algn="l" rtl="0">
              <a:buNone/>
            </a:pPr>
            <a:r>
              <a:rPr lang="en-US" dirty="0" smtClean="0">
                <a:latin typeface="Calibri" panose="020F0502020204030204" pitchFamily="34" charset="0"/>
              </a:rPr>
              <a:t>2- βHCG ( hormone )</a:t>
            </a:r>
          </a:p>
          <a:p>
            <a:pPr algn="l" rtl="0">
              <a:buNone/>
            </a:pPr>
            <a:endParaRPr lang="x-none" dirty="0">
              <a:latin typeface="Calibri" panose="020F0502020204030204" pitchFamily="34" charset="0"/>
            </a:endParaRPr>
          </a:p>
        </p:txBody>
      </p:sp>
      <p:pic>
        <p:nvPicPr>
          <p:cNvPr id="8" name="عنصر نائب للمحتوى 7" descr="images (30).jpg"/>
          <p:cNvPicPr>
            <a:picLocks noGrp="1" noChangeAspect="1"/>
          </p:cNvPicPr>
          <p:nvPr>
            <p:ph sz="half" idx="2"/>
          </p:nvPr>
        </p:nvPicPr>
        <p:blipFill>
          <a:blip r:embed="rId2"/>
          <a:srcRect l="24774" r="17420"/>
          <a:stretch>
            <a:fillRect/>
          </a:stretch>
        </p:blipFill>
        <p:spPr>
          <a:xfrm>
            <a:off x="5638800" y="2071678"/>
            <a:ext cx="2362200" cy="4071966"/>
          </a:xfr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800" dirty="0" smtClean="0">
                <a:effectLst>
                  <a:outerShdw blurRad="38100" dist="38100" dir="2700000" algn="tl">
                    <a:srgbClr val="000000">
                      <a:alpha val="43137"/>
                    </a:srgbClr>
                  </a:outerShdw>
                </a:effectLst>
                <a:latin typeface="Calibri" panose="020F0502020204030204" pitchFamily="34" charset="0"/>
              </a:rPr>
              <a:t>Uses of vacutainer tubes</a:t>
            </a:r>
            <a:endParaRPr lang="x-none" sz="4800" dirty="0">
              <a:effectLst>
                <a:outerShdw blurRad="38100" dist="38100" dir="2700000" algn="tl">
                  <a:srgbClr val="000000">
                    <a:alpha val="43137"/>
                  </a:srgbClr>
                </a:outerShdw>
              </a:effectLst>
              <a:latin typeface="Calibri" panose="020F0502020204030204" pitchFamily="34" charset="0"/>
            </a:endParaRPr>
          </a:p>
        </p:txBody>
      </p:sp>
      <p:sp>
        <p:nvSpPr>
          <p:cNvPr id="10" name="عنصر نائب للمحتوى 9"/>
          <p:cNvSpPr>
            <a:spLocks noGrp="1"/>
          </p:cNvSpPr>
          <p:nvPr>
            <p:ph sz="half" idx="1"/>
          </p:nvPr>
        </p:nvSpPr>
        <p:spPr/>
        <p:txBody>
          <a:bodyPr/>
          <a:lstStyle/>
          <a:p>
            <a:pPr algn="l" rtl="0">
              <a:buFont typeface="Wingdings" panose="05000000000000000000" pitchFamily="2" charset="2"/>
              <a:buChar char="Ø"/>
            </a:pPr>
            <a:r>
              <a:rPr lang="en-US" dirty="0" smtClean="0">
                <a:effectLst>
                  <a:outerShdw blurRad="38100" dist="38100" dir="2700000" algn="tl">
                    <a:srgbClr val="000000">
                      <a:alpha val="43137"/>
                    </a:srgbClr>
                  </a:outerShdw>
                </a:effectLst>
                <a:latin typeface="Calibri" panose="020F0502020204030204" pitchFamily="34" charset="0"/>
              </a:rPr>
              <a:t>BLACK TOP</a:t>
            </a:r>
          </a:p>
          <a:p>
            <a:pPr algn="l" rtl="0"/>
            <a:r>
              <a:rPr lang="en-US" dirty="0" smtClean="0">
                <a:latin typeface="Calibri" panose="020F0502020204030204" pitchFamily="34" charset="0"/>
              </a:rPr>
              <a:t>SODIUM CITRATE 1:4 </a:t>
            </a:r>
          </a:p>
          <a:p>
            <a:pPr algn="l" rtl="0"/>
            <a:r>
              <a:rPr lang="en-US" dirty="0" smtClean="0">
                <a:latin typeface="Calibri" panose="020F0502020204030204" pitchFamily="34" charset="0"/>
              </a:rPr>
              <a:t>Plasma</a:t>
            </a:r>
          </a:p>
          <a:p>
            <a:pPr algn="l" rtl="0"/>
            <a:r>
              <a:rPr lang="en-US" dirty="0" smtClean="0">
                <a:latin typeface="Calibri" panose="020F0502020204030204" pitchFamily="34" charset="0"/>
              </a:rPr>
              <a:t>Uses :</a:t>
            </a:r>
          </a:p>
          <a:p>
            <a:pPr algn="l" rtl="0">
              <a:buNone/>
            </a:pPr>
            <a:r>
              <a:rPr lang="en-US" dirty="0" smtClean="0">
                <a:latin typeface="Calibri" panose="020F0502020204030204" pitchFamily="34" charset="0"/>
              </a:rPr>
              <a:t>1- ESR</a:t>
            </a:r>
          </a:p>
          <a:p>
            <a:pPr algn="l" rtl="0"/>
            <a:endParaRPr lang="en-US" dirty="0" smtClean="0">
              <a:latin typeface="Calibri" panose="020F0502020204030204" pitchFamily="34" charset="0"/>
            </a:endParaRPr>
          </a:p>
          <a:p>
            <a:pPr algn="l" rtl="0"/>
            <a:endParaRPr lang="en-US" dirty="0" smtClean="0">
              <a:latin typeface="Calibri" panose="020F0502020204030204" pitchFamily="34" charset="0"/>
            </a:endParaRPr>
          </a:p>
        </p:txBody>
      </p:sp>
      <p:pic>
        <p:nvPicPr>
          <p:cNvPr id="12" name="عنصر نائب للمحتوى 11" descr="تنزيل (14).jpg"/>
          <p:cNvPicPr>
            <a:picLocks noGrp="1" noChangeAspect="1"/>
          </p:cNvPicPr>
          <p:nvPr>
            <p:ph sz="half" idx="2"/>
          </p:nvPr>
        </p:nvPicPr>
        <p:blipFill>
          <a:blip r:embed="rId2"/>
          <a:srcRect l="14971" r="15790"/>
          <a:stretch>
            <a:fillRect/>
          </a:stretch>
        </p:blipFill>
        <p:spPr>
          <a:xfrm>
            <a:off x="5181600" y="2214554"/>
            <a:ext cx="2819400" cy="4071966"/>
          </a:xfr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800" dirty="0" smtClean="0">
                <a:effectLst>
                  <a:outerShdw blurRad="38100" dist="38100" dir="2700000" algn="tl">
                    <a:srgbClr val="000000">
                      <a:alpha val="43137"/>
                    </a:srgbClr>
                  </a:outerShdw>
                </a:effectLst>
                <a:latin typeface="Calibri" panose="020F0502020204030204" pitchFamily="34" charset="0"/>
              </a:rPr>
              <a:t>Uses of vacutainer tubes</a:t>
            </a:r>
            <a:endParaRPr lang="x-none" sz="4800" dirty="0">
              <a:effectLst>
                <a:outerShdw blurRad="38100" dist="38100" dir="2700000" algn="tl">
                  <a:srgbClr val="000000">
                    <a:alpha val="43137"/>
                  </a:srgbClr>
                </a:outerShdw>
              </a:effectLst>
              <a:latin typeface="Calibri" panose="020F0502020204030204" pitchFamily="34" charset="0"/>
            </a:endParaRPr>
          </a:p>
        </p:txBody>
      </p:sp>
      <p:sp>
        <p:nvSpPr>
          <p:cNvPr id="5" name="عنصر نائب للمحتوى 4"/>
          <p:cNvSpPr>
            <a:spLocks noGrp="1"/>
          </p:cNvSpPr>
          <p:nvPr>
            <p:ph sz="half" idx="1"/>
          </p:nvPr>
        </p:nvSpPr>
        <p:spPr/>
        <p:txBody>
          <a:bodyPr/>
          <a:lstStyle/>
          <a:p>
            <a:pPr algn="l" rtl="0">
              <a:buFont typeface="Wingdings" panose="05000000000000000000" pitchFamily="2" charset="2"/>
              <a:buChar char="Ø"/>
            </a:pPr>
            <a:r>
              <a:rPr lang="en-US" dirty="0" smtClean="0">
                <a:solidFill>
                  <a:schemeClr val="bg1">
                    <a:lumMod val="65000"/>
                  </a:schemeClr>
                </a:solidFill>
                <a:effectLst>
                  <a:outerShdw blurRad="38100" dist="38100" dir="2700000" algn="tl">
                    <a:srgbClr val="000000">
                      <a:alpha val="43137"/>
                    </a:srgbClr>
                  </a:outerShdw>
                </a:effectLst>
                <a:latin typeface="Calibri" panose="020F0502020204030204" pitchFamily="34" charset="0"/>
              </a:rPr>
              <a:t>GRAY</a:t>
            </a:r>
            <a:r>
              <a:rPr lang="en-US" dirty="0" smtClean="0">
                <a:effectLst>
                  <a:outerShdw blurRad="38100" dist="38100" dir="2700000" algn="tl">
                    <a:srgbClr val="000000">
                      <a:alpha val="43137"/>
                    </a:srgbClr>
                  </a:outerShdw>
                </a:effectLst>
                <a:latin typeface="Calibri" panose="020F0502020204030204" pitchFamily="34" charset="0"/>
              </a:rPr>
              <a:t> TOP</a:t>
            </a:r>
          </a:p>
          <a:p>
            <a:pPr algn="l" rtl="0"/>
            <a:r>
              <a:rPr lang="en-US" dirty="0" smtClean="0">
                <a:latin typeface="Calibri" panose="020F0502020204030204" pitchFamily="34" charset="0"/>
              </a:rPr>
              <a:t>FLUORIDE &amp; OXALATE</a:t>
            </a:r>
          </a:p>
          <a:p>
            <a:pPr algn="l" rtl="0"/>
            <a:r>
              <a:rPr lang="en-US" dirty="0" smtClean="0">
                <a:latin typeface="Calibri" panose="020F0502020204030204" pitchFamily="34" charset="0"/>
              </a:rPr>
              <a:t>Plasma</a:t>
            </a:r>
          </a:p>
          <a:p>
            <a:pPr algn="l" rtl="0"/>
            <a:r>
              <a:rPr lang="en-US" dirty="0" smtClean="0">
                <a:latin typeface="Calibri" panose="020F0502020204030204" pitchFamily="34" charset="0"/>
              </a:rPr>
              <a:t>Uses :</a:t>
            </a:r>
          </a:p>
          <a:p>
            <a:pPr algn="l" rtl="0">
              <a:buNone/>
            </a:pPr>
            <a:r>
              <a:rPr lang="en-US" dirty="0" smtClean="0">
                <a:latin typeface="Calibri" panose="020F0502020204030204" pitchFamily="34" charset="0"/>
              </a:rPr>
              <a:t>1- Glucose (especially when testing will be delayed)</a:t>
            </a:r>
          </a:p>
          <a:p>
            <a:pPr algn="l" rtl="0">
              <a:buNone/>
            </a:pPr>
            <a:r>
              <a:rPr lang="en-US" dirty="0" smtClean="0">
                <a:latin typeface="Calibri" panose="020F0502020204030204" pitchFamily="34" charset="0"/>
              </a:rPr>
              <a:t>2- blood alcohol</a:t>
            </a:r>
            <a:endParaRPr lang="x-none" dirty="0">
              <a:latin typeface="Calibri" panose="020F0502020204030204" pitchFamily="34" charset="0"/>
            </a:endParaRPr>
          </a:p>
        </p:txBody>
      </p:sp>
      <p:pic>
        <p:nvPicPr>
          <p:cNvPr id="8" name="عنصر نائب للمحتوى 7" descr="تنزيل (16).jpg"/>
          <p:cNvPicPr>
            <a:picLocks noGrp="1" noChangeAspect="1"/>
          </p:cNvPicPr>
          <p:nvPr>
            <p:ph sz="half" idx="2"/>
          </p:nvPr>
        </p:nvPicPr>
        <p:blipFill>
          <a:blip r:embed="rId2"/>
          <a:srcRect l="24074" r="27778"/>
          <a:stretch>
            <a:fillRect/>
          </a:stretch>
        </p:blipFill>
        <p:spPr>
          <a:xfrm>
            <a:off x="5562600" y="2214554"/>
            <a:ext cx="1981200" cy="3857652"/>
          </a:xfr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3"/>
          <p:cNvSpPr/>
          <p:nvPr/>
        </p:nvSpPr>
        <p:spPr>
          <a:xfrm>
            <a:off x="467545" y="2505671"/>
            <a:ext cx="8208911" cy="184665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anose="020F0502020204030204" pitchFamily="34" charset="0"/>
              </a:rPr>
              <a:t>All the success &amp; prosperity</a:t>
            </a:r>
          </a:p>
          <a:p>
            <a:pPr algn="ctr"/>
            <a:r>
              <a:rPr lang="ar-SA" sz="6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Sakkal Majalla" panose="02000000000000000000" pitchFamily="2" charset="-78"/>
                <a:cs typeface="Sakkal Majalla" panose="02000000000000000000" pitchFamily="2" charset="-78"/>
              </a:rPr>
              <a:t>كل النجــــاح و التـــوفـــيـــق</a:t>
            </a:r>
            <a:endParaRPr lang="x-none" sz="6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dirty="0" smtClean="0">
                <a:effectLst>
                  <a:outerShdw blurRad="38100" dist="38100" dir="2700000" algn="tl">
                    <a:srgbClr val="000000">
                      <a:alpha val="43137"/>
                    </a:srgbClr>
                  </a:outerShdw>
                </a:effectLst>
                <a:latin typeface="Calibri" panose="020F0502020204030204" pitchFamily="34" charset="0"/>
              </a:rPr>
              <a:t>COMMUNICATION</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Most patients have had a blood extraction before.</a:t>
            </a:r>
          </a:p>
          <a:p>
            <a:pPr algn="l" rtl="0"/>
            <a:r>
              <a:rPr lang="en-US" dirty="0" smtClean="0">
                <a:latin typeface="Calibri" panose="020F0502020204030204" pitchFamily="34" charset="0"/>
              </a:rPr>
              <a:t>To them the phlebotomist's statement of intending to perform a blood test is usually sufficient to understand what is about occur.</a:t>
            </a:r>
          </a:p>
          <a:p>
            <a:pPr algn="l" rtl="0"/>
            <a:r>
              <a:rPr lang="en-US" dirty="0" smtClean="0">
                <a:latin typeface="Calibri" panose="020F0502020204030204" pitchFamily="34" charset="0"/>
              </a:rPr>
              <a:t>To a patient who has never had a blood test, a more detailed explanation may be necessary.</a:t>
            </a:r>
          </a:p>
          <a:p>
            <a:pPr algn="l" rtl="0"/>
            <a:r>
              <a:rPr lang="en-US" dirty="0" smtClean="0">
                <a:latin typeface="Calibri" panose="020F0502020204030204" pitchFamily="34" charset="0"/>
              </a:rPr>
              <a:t>Special procedures may require additional information.</a:t>
            </a:r>
          </a:p>
          <a:p>
            <a:pPr algn="l" rtl="0">
              <a:buNone/>
            </a:pPr>
            <a:endParaRPr lang="x-none" dirty="0">
              <a:latin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COMMUNICATION</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normAutofit/>
          </a:bodyPr>
          <a:lstStyle/>
          <a:p>
            <a:pPr algn="l" rtl="0"/>
            <a:r>
              <a:rPr lang="en-US" dirty="0" smtClean="0">
                <a:latin typeface="Calibri" panose="020F0502020204030204" pitchFamily="34" charset="0"/>
              </a:rPr>
              <a:t>The phlebotomist must always inform the patient of the procedure and determine that the patient understands what is about to take place before proceeding.</a:t>
            </a:r>
            <a:endParaRPr lang="x-none" dirty="0" smtClean="0">
              <a:latin typeface="Calibri" panose="020F0502020204030204" pitchFamily="34" charset="0"/>
            </a:endParaRPr>
          </a:p>
          <a:p>
            <a:pPr lvl="1" algn="l" rtl="0"/>
            <a:r>
              <a:rPr lang="en-US" dirty="0" smtClean="0">
                <a:latin typeface="Calibri" panose="020F0502020204030204" pitchFamily="34" charset="0"/>
              </a:rPr>
              <a:t>If a patient does not speak or understand your language, the phlebotomist may have to use sign language or other nonverbal means to demonstrate what is to occur, or an interpreter must be located.</a:t>
            </a:r>
          </a:p>
          <a:p>
            <a:pPr lvl="1" algn="l" rtl="0"/>
            <a:r>
              <a:rPr lang="en-US" dirty="0" smtClean="0">
                <a:latin typeface="Calibri" panose="020F0502020204030204" pitchFamily="34" charset="0"/>
              </a:rPr>
              <a:t>Speaking slowly and distinctly, using sign language or writing down information may be necessary for patients with hearing problems.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COMMUNICATION</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Most patients understand that the blood tests are needed in the course of their treatment.</a:t>
            </a:r>
          </a:p>
          <a:p>
            <a:pPr algn="l" rtl="0"/>
            <a:r>
              <a:rPr lang="en-US" dirty="0" smtClean="0">
                <a:latin typeface="Calibri" panose="020F0502020204030204" pitchFamily="34" charset="0"/>
              </a:rPr>
              <a:t>Reminding the patient that the test was ordered by the doctor as part of their care will sometimes convince the patient to cooperate. </a:t>
            </a:r>
            <a:endParaRPr lang="x-none" dirty="0">
              <a:latin typeface="Calibri" panose="020F050202020403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solidFill>
                  <a:srgbClr val="FF0000"/>
                </a:solidFill>
                <a:effectLst>
                  <a:outerShdw blurRad="38100" dist="38100" dir="2700000" algn="tl">
                    <a:srgbClr val="000000">
                      <a:alpha val="43137"/>
                    </a:srgbClr>
                  </a:outerShdw>
                </a:effectLst>
                <a:latin typeface="Calibri" panose="020F0502020204030204" pitchFamily="34" charset="0"/>
              </a:rPr>
              <a:t>Remember</a:t>
            </a:r>
            <a:endParaRPr lang="x-none" dirty="0">
              <a:solidFill>
                <a:srgbClr val="FF0000"/>
              </a:solidFill>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The patient has the right to refuse the test .</a:t>
            </a:r>
          </a:p>
          <a:p>
            <a:pPr algn="l" rtl="0"/>
            <a:r>
              <a:rPr lang="en-US" dirty="0" smtClean="0">
                <a:latin typeface="Calibri" panose="020F0502020204030204" pitchFamily="34" charset="0"/>
              </a:rPr>
              <a:t>When it has been determined that the patient truly refuses to cooperate, the phlebotomist should write on the requisition that the patient has refused to have blood drawn. </a:t>
            </a:r>
            <a:endParaRPr lang="x-none" dirty="0">
              <a:latin typeface="Calibri" panose="020F050202020403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Recommendations</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normAutofit/>
          </a:bodyPr>
          <a:lstStyle/>
          <a:p>
            <a:pPr lvl="0" algn="l" rtl="0"/>
            <a:r>
              <a:rPr lang="en-US" dirty="0" smtClean="0">
                <a:latin typeface="Calibri" panose="020F0502020204030204" pitchFamily="34" charset="0"/>
              </a:rPr>
              <a:t>Receive the patient with pleasant smile. </a:t>
            </a:r>
          </a:p>
          <a:p>
            <a:pPr lvl="0" algn="l" rtl="0"/>
            <a:r>
              <a:rPr lang="en-US" dirty="0" smtClean="0">
                <a:latin typeface="Calibri" panose="020F0502020204030204" pitchFamily="34" charset="0"/>
              </a:rPr>
              <a:t>Gain the patient trust and confidence.</a:t>
            </a:r>
          </a:p>
          <a:p>
            <a:pPr algn="l" rtl="0"/>
            <a:r>
              <a:rPr lang="en-US" dirty="0" smtClean="0">
                <a:latin typeface="Calibri" panose="020F0502020204030204" pitchFamily="34" charset="0"/>
              </a:rPr>
              <a:t>The phlebotomist should have a pleasant appearance and behave in a professional manner to convey confidence with the patient when taking blood.</a:t>
            </a:r>
          </a:p>
          <a:p>
            <a:pPr algn="l" rtl="0"/>
            <a:r>
              <a:rPr lang="en-US" dirty="0" smtClean="0">
                <a:latin typeface="Calibri" panose="020F0502020204030204" pitchFamily="34" charset="0"/>
              </a:rPr>
              <a:t>In handling difficult and irritable patients, the phlebotomist should remain calm and treat the patient in a caring manner under all circumstances. </a:t>
            </a:r>
          </a:p>
          <a:p>
            <a:pPr algn="l" rtl="0"/>
            <a:r>
              <a:rPr lang="en-US" dirty="0" smtClean="0">
                <a:latin typeface="Calibri" panose="020F0502020204030204" pitchFamily="34" charset="0"/>
              </a:rPr>
              <a:t>Thanking the patient for their cooperation makes them feel traumatic-free and positive about the laboratory.</a:t>
            </a:r>
            <a:endParaRPr lang="x-none" dirty="0">
              <a:latin typeface="Calibri" panose="020F05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400" strike="dblStrike" dirty="0" smtClean="0">
                <a:effectLst>
                  <a:outerShdw blurRad="38100" dist="38100" dir="2700000" algn="tl">
                    <a:srgbClr val="000000">
                      <a:alpha val="43137"/>
                    </a:srgbClr>
                  </a:outerShdw>
                </a:effectLst>
                <a:latin typeface="Calibri" panose="020F0502020204030204" pitchFamily="34" charset="0"/>
              </a:rPr>
              <a:t>Procedure of blood collection</a:t>
            </a:r>
            <a:endParaRPr lang="x-none" sz="4400" strike="dblStrike"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marL="274320" lvl="3" indent="-274320" algn="l" rtl="0">
              <a:buSzPct val="95000"/>
              <a:buNone/>
            </a:pPr>
            <a:r>
              <a:rPr lang="en-US" sz="2600" dirty="0" smtClean="0">
                <a:latin typeface="Calibri" panose="020F0502020204030204" pitchFamily="34" charset="0"/>
              </a:rPr>
              <a:t>1- Let the patient be seated on the chair comfortably.</a:t>
            </a:r>
          </a:p>
          <a:p>
            <a:pPr algn="l" rtl="0">
              <a:buNone/>
            </a:pPr>
            <a:r>
              <a:rPr lang="en-US" dirty="0" smtClean="0">
                <a:latin typeface="Calibri" panose="020F0502020204030204" pitchFamily="34" charset="0"/>
              </a:rPr>
              <a:t>2- Ensure the identity of the patient</a:t>
            </a:r>
          </a:p>
        </p:txBody>
      </p:sp>
      <p:pic>
        <p:nvPicPr>
          <p:cNvPr id="4" name="صورة 3" descr="images (12).jpg"/>
          <p:cNvPicPr>
            <a:picLocks noChangeAspect="1"/>
          </p:cNvPicPr>
          <p:nvPr/>
        </p:nvPicPr>
        <p:blipFill>
          <a:blip r:embed="rId2"/>
          <a:stretch>
            <a:fillRect/>
          </a:stretch>
        </p:blipFill>
        <p:spPr>
          <a:xfrm>
            <a:off x="2071670" y="2928934"/>
            <a:ext cx="5072098" cy="392906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buNone/>
            </a:pPr>
            <a:r>
              <a:rPr lang="en-US" dirty="0" smtClean="0">
                <a:latin typeface="Calibri" panose="020F0502020204030204" pitchFamily="34" charset="0"/>
              </a:rPr>
              <a:t>3- Apply a soft tubing tourniquet fastening arm band to the upper arm of the arm to enable the veins to be seen </a:t>
            </a:r>
            <a:r>
              <a:rPr lang="en-US" i="1" dirty="0" smtClean="0">
                <a:latin typeface="Calibri" panose="020F0502020204030204" pitchFamily="34" charset="0"/>
              </a:rPr>
              <a:t>and felt</a:t>
            </a:r>
            <a:r>
              <a:rPr lang="en-US" dirty="0" smtClean="0">
                <a:latin typeface="Calibri" panose="020F0502020204030204" pitchFamily="34" charset="0"/>
              </a:rPr>
              <a:t>. </a:t>
            </a:r>
            <a:r>
              <a:rPr lang="en-US" dirty="0" smtClean="0">
                <a:solidFill>
                  <a:srgbClr val="FF0000"/>
                </a:solidFill>
                <a:latin typeface="Calibri" panose="020F0502020204030204" pitchFamily="34" charset="0"/>
              </a:rPr>
              <a:t>Do not apply the tourniquet too tightly or for longer than 2 minutes</a:t>
            </a:r>
            <a:r>
              <a:rPr lang="en-US" dirty="0" smtClean="0">
                <a:latin typeface="Calibri" panose="020F0502020204030204" pitchFamily="34" charset="0"/>
              </a:rPr>
              <a:t>. Ask the patient to make a tight fist which will make the veins more prominent.</a:t>
            </a:r>
          </a:p>
          <a:p>
            <a:pPr algn="l" rtl="0">
              <a:buNone/>
            </a:pPr>
            <a:endParaRPr lang="x-none" dirty="0">
              <a:latin typeface="Calibri" panose="020F0502020204030204" pitchFamily="34" charset="0"/>
            </a:endParaRPr>
          </a:p>
        </p:txBody>
      </p:sp>
      <p:pic>
        <p:nvPicPr>
          <p:cNvPr id="4" name="صورة 3" descr="images (13).jpg"/>
          <p:cNvPicPr>
            <a:picLocks noChangeAspect="1"/>
          </p:cNvPicPr>
          <p:nvPr/>
        </p:nvPicPr>
        <p:blipFill>
          <a:blip r:embed="rId2"/>
          <a:stretch>
            <a:fillRect/>
          </a:stretch>
        </p:blipFill>
        <p:spPr>
          <a:xfrm>
            <a:off x="2786050" y="4000504"/>
            <a:ext cx="3357586" cy="2857496"/>
          </a:xfrm>
          <a:prstGeom prst="rect">
            <a:avLst/>
          </a:prstGeom>
        </p:spPr>
      </p:pic>
      <p:sp>
        <p:nvSpPr>
          <p:cNvPr id="6" name="عنوان 1"/>
          <p:cNvSpPr txBox="1">
            <a:spLocks/>
          </p:cNvSpPr>
          <p:nvPr/>
        </p:nvSpPr>
        <p:spPr>
          <a:xfrm>
            <a:off x="609600" y="856488"/>
            <a:ext cx="8229600" cy="1143000"/>
          </a:xfrm>
          <a:prstGeom prst="rect">
            <a:avLst/>
          </a:prstGeom>
        </p:spPr>
        <p:txBody>
          <a:bodyPr vert="horz" lIns="0" rIns="0" bIns="0" anchor="b">
            <a:normAutofit/>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sz="4400" strike="dblStrike" smtClean="0">
                <a:effectLst>
                  <a:outerShdw blurRad="38100" dist="38100" dir="2700000" algn="tl">
                    <a:srgbClr val="000000">
                      <a:alpha val="43137"/>
                    </a:srgbClr>
                  </a:outerShdw>
                </a:effectLst>
                <a:latin typeface="Calibri" panose="020F0502020204030204" pitchFamily="34" charset="0"/>
              </a:rPr>
              <a:t>Procedure of blood collection</a:t>
            </a:r>
            <a:endParaRPr lang="x-none" sz="4400" strike="dblStrike"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259</TotalTime>
  <Words>1027</Words>
  <Application>Microsoft Office PowerPoint</Application>
  <PresentationFormat>On-screen Show (4:3)</PresentationFormat>
  <Paragraphs>118</Paragraphs>
  <Slides>29</Slides>
  <Notes>0</Notes>
  <HiddenSlides>0</HiddenSlides>
  <MMClips>0</MMClip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تدفق</vt:lpstr>
      <vt:lpstr>1_تدفق</vt:lpstr>
      <vt:lpstr>LAB 304   Lecture \ 3</vt:lpstr>
      <vt:lpstr>Learning objectives</vt:lpstr>
      <vt:lpstr>COMMUNICATION</vt:lpstr>
      <vt:lpstr>COMMUNICATION</vt:lpstr>
      <vt:lpstr>COMMUNICATION</vt:lpstr>
      <vt:lpstr>Remember</vt:lpstr>
      <vt:lpstr>Recommendations</vt:lpstr>
      <vt:lpstr>Procedure of blood collection</vt:lpstr>
      <vt:lpstr>PowerPoint Presentation</vt:lpstr>
      <vt:lpstr>Procedure of blood collection</vt:lpstr>
      <vt:lpstr>PowerPoint Presentation</vt:lpstr>
      <vt:lpstr>Procedure of blood collection</vt:lpstr>
      <vt:lpstr>Procedure of blood collection</vt:lpstr>
      <vt:lpstr>Procedure of blood collection</vt:lpstr>
      <vt:lpstr>Procedure of blood collection</vt:lpstr>
      <vt:lpstr>Procedure of blood collection</vt:lpstr>
      <vt:lpstr>Procedure of blood collection</vt:lpstr>
      <vt:lpstr>Procedure of blood collection</vt:lpstr>
      <vt:lpstr>Procedure of blood collection</vt:lpstr>
      <vt:lpstr>blood collection</vt:lpstr>
      <vt:lpstr>blood collection</vt:lpstr>
      <vt:lpstr>vacutainer tubes</vt:lpstr>
      <vt:lpstr>Uses of vacutainer tubes</vt:lpstr>
      <vt:lpstr>Uses of vacutainer tubes</vt:lpstr>
      <vt:lpstr>Uses of vacutainer tubes</vt:lpstr>
      <vt:lpstr>Uses of vacutainer tubes</vt:lpstr>
      <vt:lpstr>Uses of vacutainer tubes</vt:lpstr>
      <vt:lpstr>Uses of vacutainer tubes</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Skill 301</dc:title>
  <dc:creator>usera</dc:creator>
  <cp:lastModifiedBy>Eltayeb Bala</cp:lastModifiedBy>
  <cp:revision>25</cp:revision>
  <dcterms:created xsi:type="dcterms:W3CDTF">2012-02-13T12:28:23Z</dcterms:created>
  <dcterms:modified xsi:type="dcterms:W3CDTF">2014-10-13T05:30:31Z</dcterms:modified>
</cp:coreProperties>
</file>